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208"/>
  </p:notesMasterIdLst>
  <p:sldIdLst>
    <p:sldId id="256" r:id="rId2"/>
    <p:sldId id="343" r:id="rId3"/>
    <p:sldId id="344" r:id="rId4"/>
    <p:sldId id="345" r:id="rId5"/>
    <p:sldId id="270" r:id="rId6"/>
    <p:sldId id="272" r:id="rId7"/>
    <p:sldId id="271" r:id="rId8"/>
    <p:sldId id="322" r:id="rId9"/>
    <p:sldId id="323" r:id="rId10"/>
    <p:sldId id="324" r:id="rId11"/>
    <p:sldId id="363" r:id="rId12"/>
    <p:sldId id="364" r:id="rId13"/>
    <p:sldId id="264" r:id="rId14"/>
    <p:sldId id="257" r:id="rId15"/>
    <p:sldId id="259" r:id="rId16"/>
    <p:sldId id="321" r:id="rId17"/>
    <p:sldId id="260" r:id="rId18"/>
    <p:sldId id="365" r:id="rId19"/>
    <p:sldId id="267" r:id="rId20"/>
    <p:sldId id="265" r:id="rId21"/>
    <p:sldId id="325" r:id="rId22"/>
    <p:sldId id="295" r:id="rId23"/>
    <p:sldId id="269" r:id="rId24"/>
    <p:sldId id="281" r:id="rId25"/>
    <p:sldId id="329" r:id="rId26"/>
    <p:sldId id="332" r:id="rId27"/>
    <p:sldId id="330" r:id="rId28"/>
    <p:sldId id="331" r:id="rId29"/>
    <p:sldId id="338" r:id="rId30"/>
    <p:sldId id="282" r:id="rId31"/>
    <p:sldId id="367" r:id="rId32"/>
    <p:sldId id="262" r:id="rId33"/>
    <p:sldId id="273" r:id="rId34"/>
    <p:sldId id="274" r:id="rId35"/>
    <p:sldId id="275" r:id="rId36"/>
    <p:sldId id="277" r:id="rId37"/>
    <p:sldId id="279" r:id="rId38"/>
    <p:sldId id="285" r:id="rId39"/>
    <p:sldId id="276" r:id="rId40"/>
    <p:sldId id="284" r:id="rId41"/>
    <p:sldId id="278" r:id="rId42"/>
    <p:sldId id="280" r:id="rId43"/>
    <p:sldId id="283" r:id="rId44"/>
    <p:sldId id="368" r:id="rId45"/>
    <p:sldId id="263" r:id="rId46"/>
    <p:sldId id="289" r:id="rId47"/>
    <p:sldId id="377" r:id="rId48"/>
    <p:sldId id="313" r:id="rId49"/>
    <p:sldId id="358" r:id="rId50"/>
    <p:sldId id="369" r:id="rId51"/>
    <p:sldId id="302" r:id="rId52"/>
    <p:sldId id="293" r:id="rId53"/>
    <p:sldId id="303" r:id="rId54"/>
    <p:sldId id="306" r:id="rId55"/>
    <p:sldId id="307" r:id="rId56"/>
    <p:sldId id="304" r:id="rId57"/>
    <p:sldId id="310" r:id="rId58"/>
    <p:sldId id="298" r:id="rId59"/>
    <p:sldId id="488" r:id="rId60"/>
    <p:sldId id="489" r:id="rId61"/>
    <p:sldId id="311" r:id="rId62"/>
    <p:sldId id="297" r:id="rId63"/>
    <p:sldId id="296" r:id="rId64"/>
    <p:sldId id="357" r:id="rId65"/>
    <p:sldId id="356" r:id="rId66"/>
    <p:sldId id="312" r:id="rId67"/>
    <p:sldId id="299" r:id="rId68"/>
    <p:sldId id="301" r:id="rId69"/>
    <p:sldId id="294" r:id="rId70"/>
    <p:sldId id="305" r:id="rId71"/>
    <p:sldId id="290" r:id="rId72"/>
    <p:sldId id="352" r:id="rId73"/>
    <p:sldId id="366" r:id="rId74"/>
    <p:sldId id="316" r:id="rId75"/>
    <p:sldId id="317" r:id="rId76"/>
    <p:sldId id="292" r:id="rId77"/>
    <p:sldId id="315" r:id="rId78"/>
    <p:sldId id="268" r:id="rId79"/>
    <p:sldId id="314" r:id="rId80"/>
    <p:sldId id="337" r:id="rId81"/>
    <p:sldId id="336" r:id="rId82"/>
    <p:sldId id="334" r:id="rId83"/>
    <p:sldId id="335" r:id="rId84"/>
    <p:sldId id="327" r:id="rId85"/>
    <p:sldId id="340" r:id="rId86"/>
    <p:sldId id="326" r:id="rId87"/>
    <p:sldId id="380" r:id="rId88"/>
    <p:sldId id="353" r:id="rId89"/>
    <p:sldId id="355" r:id="rId90"/>
    <p:sldId id="397" r:id="rId91"/>
    <p:sldId id="398" r:id="rId92"/>
    <p:sldId id="399" r:id="rId93"/>
    <p:sldId id="490" r:id="rId94"/>
    <p:sldId id="400" r:id="rId95"/>
    <p:sldId id="348" r:id="rId96"/>
    <p:sldId id="371" r:id="rId97"/>
    <p:sldId id="349" r:id="rId98"/>
    <p:sldId id="492" r:id="rId99"/>
    <p:sldId id="493" r:id="rId100"/>
    <p:sldId id="491" r:id="rId101"/>
    <p:sldId id="494" r:id="rId102"/>
    <p:sldId id="495" r:id="rId103"/>
    <p:sldId id="351" r:id="rId104"/>
    <p:sldId id="350" r:id="rId105"/>
    <p:sldId id="413" r:id="rId106"/>
    <p:sldId id="414" r:id="rId107"/>
    <p:sldId id="456" r:id="rId108"/>
    <p:sldId id="455" r:id="rId109"/>
    <p:sldId id="402" r:id="rId110"/>
    <p:sldId id="373" r:id="rId111"/>
    <p:sldId id="431" r:id="rId112"/>
    <p:sldId id="432" r:id="rId113"/>
    <p:sldId id="434" r:id="rId114"/>
    <p:sldId id="435" r:id="rId115"/>
    <p:sldId id="436" r:id="rId116"/>
    <p:sldId id="437" r:id="rId117"/>
    <p:sldId id="497" r:id="rId118"/>
    <p:sldId id="449" r:id="rId119"/>
    <p:sldId id="438" r:id="rId120"/>
    <p:sldId id="440" r:id="rId121"/>
    <p:sldId id="439" r:id="rId122"/>
    <p:sldId id="441" r:id="rId123"/>
    <p:sldId id="445" r:id="rId124"/>
    <p:sldId id="443" r:id="rId125"/>
    <p:sldId id="433" r:id="rId126"/>
    <p:sldId id="442" r:id="rId127"/>
    <p:sldId id="444" r:id="rId128"/>
    <p:sldId id="450" r:id="rId129"/>
    <p:sldId id="446" r:id="rId130"/>
    <p:sldId id="447" r:id="rId131"/>
    <p:sldId id="451" r:id="rId132"/>
    <p:sldId id="452" r:id="rId133"/>
    <p:sldId id="453" r:id="rId134"/>
    <p:sldId id="454" r:id="rId135"/>
    <p:sldId id="496" r:id="rId136"/>
    <p:sldId id="403" r:id="rId137"/>
    <p:sldId id="374" r:id="rId138"/>
    <p:sldId id="382" r:id="rId139"/>
    <p:sldId id="359" r:id="rId140"/>
    <p:sldId id="383" r:id="rId141"/>
    <p:sldId id="384" r:id="rId142"/>
    <p:sldId id="387" r:id="rId143"/>
    <p:sldId id="385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86" r:id="rId152"/>
    <p:sldId id="396" r:id="rId153"/>
    <p:sldId id="404" r:id="rId154"/>
    <p:sldId id="375" r:id="rId155"/>
    <p:sldId id="419" r:id="rId156"/>
    <p:sldId id="360" r:id="rId157"/>
    <p:sldId id="416" r:id="rId158"/>
    <p:sldId id="415" r:id="rId159"/>
    <p:sldId id="417" r:id="rId160"/>
    <p:sldId id="418" r:id="rId161"/>
    <p:sldId id="420" r:id="rId162"/>
    <p:sldId id="421" r:id="rId163"/>
    <p:sldId id="422" r:id="rId164"/>
    <p:sldId id="424" r:id="rId165"/>
    <p:sldId id="425" r:id="rId166"/>
    <p:sldId id="428" r:id="rId167"/>
    <p:sldId id="427" r:id="rId168"/>
    <p:sldId id="429" r:id="rId169"/>
    <p:sldId id="430" r:id="rId170"/>
    <p:sldId id="401" r:id="rId171"/>
    <p:sldId id="372" r:id="rId172"/>
    <p:sldId id="457" r:id="rId173"/>
    <p:sldId id="459" r:id="rId174"/>
    <p:sldId id="460" r:id="rId175"/>
    <p:sldId id="461" r:id="rId176"/>
    <p:sldId id="463" r:id="rId177"/>
    <p:sldId id="462" r:id="rId178"/>
    <p:sldId id="464" r:id="rId179"/>
    <p:sldId id="466" r:id="rId180"/>
    <p:sldId id="465" r:id="rId181"/>
    <p:sldId id="408" r:id="rId182"/>
    <p:sldId id="410" r:id="rId183"/>
    <p:sldId id="467" r:id="rId184"/>
    <p:sldId id="468" r:id="rId185"/>
    <p:sldId id="469" r:id="rId186"/>
    <p:sldId id="470" r:id="rId187"/>
    <p:sldId id="471" r:id="rId188"/>
    <p:sldId id="472" r:id="rId189"/>
    <p:sldId id="473" r:id="rId190"/>
    <p:sldId id="475" r:id="rId191"/>
    <p:sldId id="479" r:id="rId192"/>
    <p:sldId id="478" r:id="rId193"/>
    <p:sldId id="480" r:id="rId194"/>
    <p:sldId id="409" r:id="rId195"/>
    <p:sldId id="498" r:id="rId196"/>
    <p:sldId id="474" r:id="rId197"/>
    <p:sldId id="482" r:id="rId198"/>
    <p:sldId id="499" r:id="rId199"/>
    <p:sldId id="500" r:id="rId200"/>
    <p:sldId id="483" r:id="rId201"/>
    <p:sldId id="484" r:id="rId202"/>
    <p:sldId id="485" r:id="rId203"/>
    <p:sldId id="486" r:id="rId204"/>
    <p:sldId id="487" r:id="rId205"/>
    <p:sldId id="346" r:id="rId206"/>
    <p:sldId id="347" r:id="rId207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209"/>
    </p:embeddedFont>
    <p:embeddedFont>
      <p:font typeface="Bahnschrift" panose="020B0502040204020203" pitchFamily="34" charset="0"/>
      <p:regular r:id="rId210"/>
      <p:bold r:id="rId211"/>
    </p:embeddedFont>
    <p:embeddedFont>
      <p:font typeface="Calibri" panose="020F0502020204030204" pitchFamily="34" charset="0"/>
      <p:regular r:id="rId212"/>
      <p:bold r:id="rId213"/>
      <p:italic r:id="rId214"/>
      <p:boldItalic r:id="rId215"/>
    </p:embeddedFont>
    <p:embeddedFont>
      <p:font typeface="Cambria Math" panose="02040503050406030204" pitchFamily="18" charset="0"/>
      <p:regular r:id="rId216"/>
    </p:embeddedFont>
    <p:embeddedFont>
      <p:font typeface="Consolas" panose="020B0609020204030204" pitchFamily="49" charset="0"/>
      <p:regular r:id="rId217"/>
      <p:bold r:id="rId218"/>
      <p:italic r:id="rId219"/>
      <p:boldItalic r:id="rId220"/>
    </p:embeddedFont>
    <p:embeddedFont>
      <p:font typeface="Inconsolata" panose="00000509000000000000" pitchFamily="49" charset="0"/>
      <p:regular r:id="rId221"/>
      <p:bold r:id="rId222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0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1.fntdata"/><Relationship Id="rId3" Type="http://schemas.openxmlformats.org/officeDocument/2006/relationships/slide" Target="slides/slide2.xml"/><Relationship Id="rId214" Type="http://schemas.openxmlformats.org/officeDocument/2006/relationships/font" Target="fonts/font6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2.fntdata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2.fntdata"/><Relationship Id="rId215" Type="http://schemas.openxmlformats.org/officeDocument/2006/relationships/font" Target="fonts/font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03.07.2022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7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  <a:p>
            <a:endParaRPr lang="de-DE" dirty="0"/>
          </a:p>
          <a:p>
            <a:r>
              <a:rPr lang="de-DE" dirty="0"/>
              <a:t>Problem mit </a:t>
            </a:r>
            <a:r>
              <a:rPr lang="de-DE" dirty="0" err="1"/>
              <a:t>latex</a:t>
            </a:r>
            <a:r>
              <a:rPr lang="de-DE" dirty="0"/>
              <a:t>: https://tex.stackexchange.com/questions/125274/error-font-ts1-zi4r-at-540-not-found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6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0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17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20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878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tempdir</a:t>
            </a:r>
            <a:r>
              <a:rPr lang="de-DE" dirty="0"/>
              <a:t>() and </a:t>
            </a:r>
            <a:r>
              <a:rPr lang="de-DE" dirty="0" err="1"/>
              <a:t>tempfile</a:t>
            </a:r>
            <a:r>
              <a:rPr lang="de-DE" dirty="0"/>
              <a:t>()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temporary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PC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5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BIBTEX </a:t>
            </a:r>
            <a:r>
              <a:rPr lang="de-DE" dirty="0" err="1"/>
              <a:t>entry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076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-Dropdown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):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85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83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Color-blind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</a:t>
            </a:r>
            <a:r>
              <a:rPr lang="de-DE" b="1" dirty="0" err="1"/>
              <a:t>left</a:t>
            </a:r>
            <a:r>
              <a:rPr lang="de-DE" b="1" dirty="0"/>
              <a:t> = </a:t>
            </a:r>
            <a:r>
              <a:rPr lang="de-DE" b="1" dirty="0" err="1"/>
              <a:t>removed</a:t>
            </a:r>
            <a:r>
              <a:rPr lang="de-DE" b="1" dirty="0"/>
              <a:t> code; </a:t>
            </a:r>
            <a:r>
              <a:rPr lang="de-DE" b="1" dirty="0" err="1"/>
              <a:t>right</a:t>
            </a:r>
            <a:r>
              <a:rPr lang="de-DE" b="1" dirty="0"/>
              <a:t> = </a:t>
            </a:r>
            <a:r>
              <a:rPr lang="de-DE" b="1" dirty="0" err="1"/>
              <a:t>added</a:t>
            </a:r>
            <a:r>
              <a:rPr lang="de-DE" b="1" dirty="0"/>
              <a:t>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3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„Who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639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least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future-you</a:t>
            </a:r>
            <a:r>
              <a:rPr lang="de-DE" dirty="0"/>
              <a:t> will </a:t>
            </a:r>
            <a:r>
              <a:rPr lang="de-DE" dirty="0" err="1"/>
              <a:t>profit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effort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concise</a:t>
            </a:r>
            <a:r>
              <a:rPr lang="de-DE" dirty="0"/>
              <a:t>=prägnant</a:t>
            </a:r>
          </a:p>
          <a:p>
            <a:r>
              <a:rPr lang="de-DE" dirty="0" err="1"/>
              <a:t>evocative</a:t>
            </a:r>
            <a:r>
              <a:rPr lang="de-DE" dirty="0"/>
              <a:t>=herausschreiend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1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will not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237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64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712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6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762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 </a:t>
            </a:r>
            <a:r>
              <a:rPr lang="de-DE" dirty="0" err="1"/>
              <a:t>since</a:t>
            </a:r>
            <a:r>
              <a:rPr lang="de-DE" dirty="0"/>
              <a:t> I am not an expert in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via GitHub. But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534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Internally</a:t>
            </a:r>
            <a:r>
              <a:rPr lang="de-DE" dirty="0"/>
              <a:t> </a:t>
            </a:r>
            <a:r>
              <a:rPr lang="de-DE" dirty="0" err="1"/>
              <a:t>grepl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75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expect_match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612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05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NAG in </a:t>
            </a:r>
            <a:r>
              <a:rPr lang="de-DE" dirty="0" err="1"/>
              <a:t>rtmpt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976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ain‘t</a:t>
            </a:r>
            <a:r>
              <a:rPr lang="de-DE" dirty="0"/>
              <a:t>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732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 block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knitting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collapse</a:t>
            </a:r>
            <a:r>
              <a:rPr lang="de-DE" dirty="0"/>
              <a:t>: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R </a:t>
            </a:r>
            <a:r>
              <a:rPr lang="de-DE" dirty="0" err="1"/>
              <a:t>field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R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Comment: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.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leading</a:t>
            </a:r>
            <a:r>
              <a:rPr lang="de-DE" dirty="0"/>
              <a:t> # and &gt; </a:t>
            </a:r>
            <a:r>
              <a:rPr lang="de-DE" dirty="0" err="1"/>
              <a:t>symbol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211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… and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easy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check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R Package </a:t>
            </a:r>
            <a:r>
              <a:rPr lang="de-DE" dirty="0" err="1">
                <a:sym typeface="Wingdings" panose="05000000000000000000" pitchFamily="2" charset="2"/>
              </a:rPr>
              <a:t>book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797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also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… and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easy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check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R Package </a:t>
            </a:r>
            <a:r>
              <a:rPr lang="de-DE" dirty="0" err="1">
                <a:sym typeface="Wingdings" panose="05000000000000000000" pitchFamily="2" charset="2"/>
              </a:rPr>
              <a:t>book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81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085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8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spending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time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while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486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587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https://cran.r-project.org/doc/manuals/R-exts.html#Using-C_002b_002b-code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88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99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report </a:t>
            </a:r>
            <a:r>
              <a:rPr lang="de-DE" dirty="0" err="1"/>
              <a:t>show</a:t>
            </a:r>
            <a:r>
              <a:rPr lang="de-DE" dirty="0"/>
              <a:t> „CRAN </a:t>
            </a:r>
            <a:r>
              <a:rPr lang="de-DE" dirty="0" err="1"/>
              <a:t>Rcpp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710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3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3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 not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12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32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Linux and Mac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terminal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32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Rstudio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7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cran.r-project.org/bin/windows/Rtools/rtools40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r-pkgs.org/data.htm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surrey.ac.uk/Teaching/Unix/unix1.html" TargetMode="External"/><Relationship Id="rId2" Type="http://schemas.openxmlformats.org/officeDocument/2006/relationships/hyperlink" Target="https://www.unixtutorial.org/basic-unix-commands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bversion.apache.org/packages.html#windows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apple.com/ca/app/xcode/id497799835?mt=12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%3cGitHub_user.name%3e/%3cpkg.name%3e.git" TargetMode="External"/><Relationship Id="rId2" Type="http://schemas.openxmlformats.org/officeDocument/2006/relationships/hyperlink" Target="https://github.com/ne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exts.pdf" TargetMode="External"/><Relationship Id="rId2" Type="http://schemas.openxmlformats.org/officeDocument/2006/relationships/hyperlink" Target="https://cran.r-project.org/doc/manuals/R-ex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.wu.ac.at/6395/1/RJ-2012-009.pdf" TargetMode="External"/><Relationship Id="rId2" Type="http://schemas.openxmlformats.org/officeDocument/2006/relationships/hyperlink" Target="https://r-pkg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cran.r-project.org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that.r-lib.org/articles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yverse.org/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bin/windows/base/howto-R-4.2.html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hyperlink" Target="https://daringfireball.net/projects/markdown/syntax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hyperlink" Target="https://daringfireball.net/projects/markdown/syntax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synta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pkgs.org/vignettes.html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aringfireball.net/projects/markdown/synta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pkgs.org/vignettes.html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vignette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s://rmarkdown.rstudi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1-4614-6868-4?countryChanged=tru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doc/manuals/r-release/R-exts.html#Package-structure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win-builder.r-project.org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80/00031305.2017.1375986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exts.html#Licen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man.html#text-formatting" TargetMode="External"/><Relationship Id="rId2" Type="http://schemas.openxmlformats.org/officeDocument/2006/relationships/hyperlink" Target="https://cran.r-project.org/doc/manuals/R-exts.html#Marking-tex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doc/manuals/R-exts.html#Writing-R-documentation-fil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-pkgs.org/r-cmd-chec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consolata#standard-styles" TargetMode="External"/><Relationship Id="rId2" Type="http://schemas.openxmlformats.org/officeDocument/2006/relationships/hyperlink" Target="https://miktex.org/download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5B7D12A-9C9F-429C-82B3-87AB134753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6650"/>
          </a:xfrm>
        </p:spPr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altLang="de-DE" dirty="0" err="1"/>
              <a:t>basics</a:t>
            </a:r>
            <a:endParaRPr lang="de-DE" altLang="de-DE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30D78F8-4703-499F-B38F-1F14DFF751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1963"/>
            <a:ext cx="4679950" cy="1135062"/>
          </a:xfrm>
        </p:spPr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FBE05-40D6-4983-9FC3-3E598F6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2184C-A3F2-40FC-9916-79596525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Rtools4.0 (</a:t>
            </a:r>
            <a:r>
              <a:rPr lang="de-DE" dirty="0" err="1"/>
              <a:t>for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4.0.0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4.1.3</a:t>
            </a:r>
            <a:r>
              <a:rPr lang="de-DE" dirty="0"/>
              <a:t>):</a:t>
            </a:r>
          </a:p>
          <a:p>
            <a:pPr lvl="2"/>
            <a:r>
              <a:rPr lang="de-DE" dirty="0">
                <a:hlinkClick r:id="rId2"/>
              </a:rPr>
              <a:t>https://cran.r-project.org/bin/windows/Rtools/rtools40.html</a:t>
            </a:r>
            <a:endParaRPr lang="de-DE" dirty="0"/>
          </a:p>
          <a:p>
            <a:pPr lvl="3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endParaRPr lang="de-DE" dirty="0"/>
          </a:p>
          <a:p>
            <a:pPr lvl="1"/>
            <a:r>
              <a:rPr lang="de-DE" dirty="0"/>
              <a:t>Rtools4.2 (</a:t>
            </a:r>
            <a:r>
              <a:rPr lang="de-DE" dirty="0" err="1"/>
              <a:t>for</a:t>
            </a:r>
            <a:r>
              <a:rPr lang="de-DE" dirty="0"/>
              <a:t> R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&gt;= 4.2.0</a:t>
            </a:r>
            <a:r>
              <a:rPr lang="de-DE" dirty="0"/>
              <a:t>):</a:t>
            </a:r>
          </a:p>
          <a:p>
            <a:pPr lvl="2"/>
            <a:r>
              <a:rPr lang="de-DE" dirty="0">
                <a:hlinkClick r:id="rId3"/>
              </a:rPr>
              <a:t>https://cran.r-project.org/bin/windows/Rtools/rtools42/rtools.html</a:t>
            </a:r>
            <a:endParaRPr lang="de-DE" dirty="0"/>
          </a:p>
          <a:p>
            <a:pPr lvl="3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856EC-6679-487D-811C-7E4A59787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F55C5A-7DD4-4A6C-ABEE-5A18F4E6EA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20018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sysdata.rda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internal = TRUE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argument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no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Access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: just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1590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Peculiarity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pre-processed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Add on:</a:t>
            </a:r>
          </a:p>
          <a:p>
            <a:pPr lvl="1"/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use_data_raw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also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pre-process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and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7011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C5A1F-29FD-4CF3-A694-34767CD8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79FF14-A2DF-4F90-B94D-7D08BD49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all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csv</a:t>
            </a:r>
            <a:r>
              <a:rPr lang="de-DE" dirty="0"/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txt</a:t>
            </a:r>
            <a:r>
              <a:rPr lang="de-DE" dirty="0"/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  <a:r>
              <a:rPr lang="de-DE" dirty="0"/>
              <a:t>)</a:t>
            </a: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yes</a:t>
            </a:r>
            <a:endParaRPr lang="de-DE" dirty="0"/>
          </a:p>
          <a:p>
            <a:pPr lvl="1"/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system.file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"dataname.csv",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This type </a:t>
            </a:r>
            <a:r>
              <a:rPr lang="de-DE" dirty="0" err="1">
                <a:ea typeface="Inconsolata" panose="00000509000000000000" pitchFamily="49" charset="0"/>
              </a:rPr>
              <a:t>of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data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more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examples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ea typeface="Inconsolata" panose="00000509000000000000" pitchFamily="49" charset="0"/>
              </a:rPr>
              <a:t>tests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vignettes</a:t>
            </a:r>
            <a:r>
              <a:rPr lang="de-DE" dirty="0">
                <a:ea typeface="Inconsolata" panose="00000509000000000000" pitchFamily="49" charset="0"/>
              </a:rPr>
              <a:t>. </a:t>
            </a:r>
            <a:r>
              <a:rPr lang="de-DE" dirty="0" err="1">
                <a:ea typeface="Inconsolata" panose="00000509000000000000" pitchFamily="49" charset="0"/>
              </a:rPr>
              <a:t>They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serve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demonstrate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how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use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raw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data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your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package</a:t>
            </a:r>
            <a:endParaRPr lang="de-DE" dirty="0"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908601-CF51-40F1-89F8-9F49ED0FF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FED5A-82DC-40CE-B2C4-07F49077D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066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3F847-2E5B-4108-BE44-A37CF6B7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vignettes</a:t>
            </a:r>
            <a:r>
              <a:rPr lang="de-DE" dirty="0"/>
              <a:t> and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A20363-CE7B-43F7-9643-6191D1F9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rgbClr val="C00000"/>
                </a:solidFill>
              </a:rPr>
              <a:t>Vignettes</a:t>
            </a:r>
            <a:r>
              <a:rPr lang="de-DE" dirty="0"/>
              <a:t>: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respectively</a:t>
            </a:r>
            <a:endParaRPr lang="de-DE" dirty="0"/>
          </a:p>
          <a:p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Tests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but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291E4A-B973-4C89-B6B8-035612B08C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BB1040-46F1-4B95-BDC4-A2FF285F4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85628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170F5-3BCE-480C-9DD5-466259FF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702B8-70E6-40C1-87DC-D2542DA5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CRAN will not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(</a:t>
            </a:r>
            <a:r>
              <a:rPr lang="de-DE" dirty="0" err="1"/>
              <a:t>see</a:t>
            </a:r>
            <a:r>
              <a:rPr lang="de-DE" dirty="0"/>
              <a:t> CRAN check; </a:t>
            </a:r>
            <a:r>
              <a:rPr lang="de-DE" dirty="0" err="1"/>
              <a:t>files</a:t>
            </a:r>
            <a:r>
              <a:rPr lang="de-DE" dirty="0"/>
              <a:t> larger 1 MB)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https://r-pkgs.org/data.html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4F5ED3-1E58-429C-9EDE-F694A03F2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F2D00-0876-434B-8364-AF1058968A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5361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C1B9AC-0DD3-4D4B-AF3B-63E8E7E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7BFA73-2C5B-4761-850A-94F2A12E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E3871-23B2-4931-A6E5-283A30C9E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E1766-15BF-4ABE-8B11-11551D125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2873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D926AEB-8CF8-4EB5-AE23-F8D81CD7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7CBF5FB-B504-4780-A59E-1DB742CA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…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81726F-07B1-421D-B52D-6CF6A388E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90359C-0890-426E-BED1-CCB3982B5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106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8728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2272A-4B23-4BCD-83A4-9107A015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Citing</a:t>
            </a:r>
            <a:r>
              <a:rPr lang="de-DE" dirty="0"/>
              <a:t>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64CBA-1989-4107-A960-DD60657F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just </a:t>
            </a:r>
            <a:r>
              <a:rPr lang="de-DE" dirty="0" err="1"/>
              <a:t>use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leafe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base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citation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/CITATION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0EBC7-20AA-411C-8E54-199B8B076E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FA9B95-541F-4FB1-AB51-701E5608E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6257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AB012-DA9F-4EAE-B0A8-31CFC344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</a:t>
            </a:r>
            <a:r>
              <a:rPr lang="de-DE" dirty="0"/>
              <a:t>/CITATION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228D03-D2F3-4CDC-B72D-D7923327B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https://www.bibtex.com/g/bibtex-format/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00E87-529C-4FC6-9C07-4B2A01362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1FF31C-15E4-432B-8FDD-9C499006B185}"/>
              </a:ext>
            </a:extLst>
          </p:cNvPr>
          <p:cNvSpPr txBox="1">
            <a:spLocks/>
          </p:cNvSpPr>
          <p:nvPr/>
        </p:nvSpPr>
        <p:spPr bwMode="auto">
          <a:xfrm>
            <a:off x="917594" y="1059582"/>
            <a:ext cx="7308812" cy="352437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citHeader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("To cite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in publications use:")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note &lt;- </a:t>
            </a: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sprintf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("R package version %s",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meta$Version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citEntry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(entry = "Article",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title = "{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}: {An R} package for fitting response-time extended multinomial processing tree models",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author = </a:t>
            </a: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personList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("Raphael Hartmann"),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("Lea Johannsen"),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("Karl Christoph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")),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journal = "Behavior Research Methods",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year = "2020",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volume = "52",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number = "3",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pages = "1313--1338",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= "10.3758/s13428-019-01318-x",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note = note,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textVersion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=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paste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("Hartmann, R., Johannsen, L., &amp;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K. C. (2020).",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"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: An R package for fitting response-time extended multinomial processing tree models.",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"Behavior Research Methods, 52(3), 1313-1338.", "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: 10.3758/s13428-019-01318-x")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)</a:t>
            </a:r>
          </a:p>
        </p:txBody>
      </p:sp>
    </p:spTree>
    <p:extLst>
      <p:ext uri="{BB962C8B-B14F-4D97-AF65-F5344CB8AC3E}">
        <p14:creationId xmlns:p14="http://schemas.microsoft.com/office/powerpoint/2010/main" val="13844098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altLang="de-DE" dirty="0" err="1"/>
              <a:t>Git</a:t>
            </a:r>
            <a:r>
              <a:rPr lang="de-DE" altLang="de-DE" dirty="0"/>
              <a:t> and </a:t>
            </a:r>
            <a:r>
              <a:rPr lang="de-DE" dirty="0"/>
              <a:t>GitHub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109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66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4FF4713-A867-4211-8651-C4A19D62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macOS</a:t>
            </a:r>
            <a:r>
              <a:rPr lang="de-DE" dirty="0"/>
              <a:t> Setup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31A2948-918F-455E-8128-13F70D7A9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2A408-5C72-47E9-9EE4-3B8717F0E2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5A6F86-65D1-4EA1-8180-6B8DD66EC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761733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GitHub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15591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BD300-A9A5-4618-B315-E73CBF5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GitHub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AEAA63-5CA4-45C8-A13F-49E82DE73D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6BA821-8314-4561-9932-12CD4F59A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111</a:t>
            </a:fld>
            <a:endParaRPr lang="de-DE" alt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4C94CC3-6219-4FDD-911D-C8EA18C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4" y="81633"/>
            <a:ext cx="1770772" cy="1106733"/>
          </a:xfrm>
        </p:spPr>
      </p:pic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7A85A831-3820-46EE-A564-B7D38F327A40}"/>
              </a:ext>
            </a:extLst>
          </p:cNvPr>
          <p:cNvSpPr txBox="1">
            <a:spLocks/>
          </p:cNvSpPr>
          <p:nvPr/>
        </p:nvSpPr>
        <p:spPr bwMode="auto">
          <a:xfrm>
            <a:off x="323849" y="1546225"/>
            <a:ext cx="8512175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kern="0" dirty="0" err="1"/>
              <a:t>Git</a:t>
            </a:r>
            <a:r>
              <a:rPr lang="de-DE" kern="0" dirty="0"/>
              <a:t>: Version </a:t>
            </a:r>
            <a:r>
              <a:rPr lang="de-DE" kern="0" dirty="0" err="1"/>
              <a:t>control</a:t>
            </a:r>
            <a:r>
              <a:rPr lang="de-DE" kern="0" dirty="0"/>
              <a:t> </a:t>
            </a:r>
            <a:r>
              <a:rPr lang="de-DE" kern="0" dirty="0" err="1"/>
              <a:t>system</a:t>
            </a:r>
            <a:r>
              <a:rPr lang="de-DE" kern="0" dirty="0"/>
              <a:t>:</a:t>
            </a:r>
          </a:p>
          <a:p>
            <a:pPr lvl="1"/>
            <a:r>
              <a:rPr lang="de-DE" kern="0" dirty="0"/>
              <a:t>Track </a:t>
            </a:r>
            <a:r>
              <a:rPr lang="de-DE" kern="0" dirty="0" err="1"/>
              <a:t>changes</a:t>
            </a:r>
            <a:endParaRPr lang="de-DE" kern="0" dirty="0"/>
          </a:p>
          <a:p>
            <a:pPr lvl="1"/>
            <a:r>
              <a:rPr lang="de-DE" kern="0" dirty="0"/>
              <a:t>Work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/>
              <a:t>others</a:t>
            </a:r>
            <a:r>
              <a:rPr lang="de-DE" kern="0" dirty="0"/>
              <a:t> (on </a:t>
            </a:r>
            <a:r>
              <a:rPr lang="de-DE" kern="0" dirty="0" err="1"/>
              <a:t>the</a:t>
            </a:r>
            <a:r>
              <a:rPr lang="de-DE" kern="0" dirty="0"/>
              <a:t> same </a:t>
            </a:r>
            <a:r>
              <a:rPr lang="de-DE" kern="0" dirty="0" err="1"/>
              <a:t>files</a:t>
            </a:r>
            <a:r>
              <a:rPr lang="de-DE" kern="0" dirty="0"/>
              <a:t>)</a:t>
            </a:r>
          </a:p>
          <a:p>
            <a:pPr lvl="1"/>
            <a:endParaRPr lang="de-DE" kern="0" dirty="0"/>
          </a:p>
          <a:p>
            <a:pPr marL="68400" indent="0">
              <a:buNone/>
            </a:pPr>
            <a:r>
              <a:rPr lang="de-DE" kern="0" dirty="0"/>
              <a:t>GitHub: Website </a:t>
            </a:r>
            <a:r>
              <a:rPr lang="de-DE" kern="0" dirty="0" err="1"/>
              <a:t>for</a:t>
            </a:r>
            <a:r>
              <a:rPr lang="de-DE" kern="0" dirty="0"/>
              <a:t> </a:t>
            </a:r>
            <a:r>
              <a:rPr lang="de-DE" kern="0" dirty="0" err="1"/>
              <a:t>hosting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code</a:t>
            </a:r>
          </a:p>
          <a:p>
            <a:pPr lvl="1"/>
            <a:r>
              <a:rPr lang="de-DE" kern="0" dirty="0"/>
              <a:t>Share </a:t>
            </a:r>
            <a:r>
              <a:rPr lang="de-DE" kern="0" dirty="0" err="1"/>
              <a:t>your</a:t>
            </a:r>
            <a:r>
              <a:rPr lang="de-DE" kern="0" dirty="0"/>
              <a:t> </a:t>
            </a:r>
            <a:r>
              <a:rPr lang="de-DE" kern="0" dirty="0" err="1"/>
              <a:t>projects</a:t>
            </a:r>
            <a:r>
              <a:rPr lang="de-DE" kern="0" dirty="0"/>
              <a:t>/code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/>
              <a:t>others</a:t>
            </a:r>
            <a:endParaRPr lang="de-DE" kern="0" dirty="0"/>
          </a:p>
          <a:p>
            <a:pPr lvl="1"/>
            <a:r>
              <a:rPr lang="de-DE" kern="0" dirty="0"/>
              <a:t>R-</a:t>
            </a:r>
            <a:r>
              <a:rPr lang="de-DE" kern="0" dirty="0" err="1"/>
              <a:t>packages</a:t>
            </a:r>
            <a:r>
              <a:rPr lang="de-DE" kern="0" dirty="0"/>
              <a:t> on </a:t>
            </a:r>
            <a:r>
              <a:rPr lang="de-DE" kern="0" dirty="0" err="1"/>
              <a:t>it</a:t>
            </a:r>
            <a:r>
              <a:rPr lang="de-DE" kern="0" dirty="0"/>
              <a:t> </a:t>
            </a:r>
            <a:r>
              <a:rPr lang="de-DE" kern="0" dirty="0" err="1"/>
              <a:t>can</a:t>
            </a:r>
            <a:r>
              <a:rPr lang="de-DE" kern="0" dirty="0"/>
              <a:t> </a:t>
            </a:r>
            <a:r>
              <a:rPr lang="de-DE" kern="0" dirty="0" err="1"/>
              <a:t>be</a:t>
            </a:r>
            <a:r>
              <a:rPr lang="de-DE" kern="0" dirty="0"/>
              <a:t> </a:t>
            </a:r>
            <a:r>
              <a:rPr lang="de-DE" kern="0" dirty="0" err="1"/>
              <a:t>installed</a:t>
            </a:r>
            <a:r>
              <a:rPr lang="de-DE" kern="0" dirty="0"/>
              <a:t>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kern="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install_github</a:t>
            </a:r>
            <a:r>
              <a:rPr lang="de-DE" kern="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kern="0" dirty="0" err="1"/>
              <a:t>Make</a:t>
            </a:r>
            <a:r>
              <a:rPr lang="de-DE" kern="0" dirty="0"/>
              <a:t> easy </a:t>
            </a:r>
            <a:r>
              <a:rPr lang="de-DE" kern="0" dirty="0" err="1"/>
              <a:t>website</a:t>
            </a:r>
            <a:r>
              <a:rPr lang="de-DE" kern="0" dirty="0"/>
              <a:t> </a:t>
            </a:r>
            <a:r>
              <a:rPr lang="de-DE" kern="0" dirty="0" err="1"/>
              <a:t>for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</a:t>
            </a:r>
            <a:r>
              <a:rPr lang="de-DE" kern="0" dirty="0" err="1"/>
              <a:t>package</a:t>
            </a:r>
            <a:r>
              <a:rPr lang="de-DE" kern="0" dirty="0"/>
              <a:t> (and </a:t>
            </a:r>
            <a:r>
              <a:rPr lang="de-DE" kern="0" dirty="0" err="1"/>
              <a:t>other</a:t>
            </a:r>
            <a:r>
              <a:rPr lang="de-DE" kern="0" dirty="0"/>
              <a:t> </a:t>
            </a:r>
            <a:r>
              <a:rPr lang="de-DE" kern="0" dirty="0" err="1"/>
              <a:t>things</a:t>
            </a:r>
            <a:r>
              <a:rPr lang="de-DE" kern="0" dirty="0"/>
              <a:t>) </a:t>
            </a:r>
            <a:r>
              <a:rPr lang="de-DE" kern="0" dirty="0" err="1"/>
              <a:t>using</a:t>
            </a:r>
            <a:r>
              <a:rPr lang="de-DE" kern="0" dirty="0"/>
              <a:t> </a:t>
            </a:r>
            <a:r>
              <a:rPr lang="de-DE" kern="0" dirty="0" err="1"/>
              <a:t>Markdown</a:t>
            </a:r>
            <a:endParaRPr lang="de-DE" kern="0" dirty="0"/>
          </a:p>
          <a:p>
            <a:pPr lvl="1"/>
            <a:r>
              <a:rPr lang="de-DE" kern="0" dirty="0" err="1"/>
              <a:t>Others</a:t>
            </a:r>
            <a:r>
              <a:rPr lang="de-DE" kern="0" dirty="0"/>
              <a:t> </a:t>
            </a:r>
            <a:r>
              <a:rPr lang="de-DE" kern="0" dirty="0" err="1"/>
              <a:t>can</a:t>
            </a:r>
            <a:r>
              <a:rPr lang="de-DE" kern="0" dirty="0"/>
              <a:t> </a:t>
            </a:r>
            <a:r>
              <a:rPr lang="de-DE" kern="0" dirty="0" err="1"/>
              <a:t>suggest</a:t>
            </a:r>
            <a:r>
              <a:rPr lang="de-DE" kern="0" dirty="0"/>
              <a:t> </a:t>
            </a:r>
            <a:r>
              <a:rPr lang="de-DE" kern="0" dirty="0" err="1"/>
              <a:t>changes</a:t>
            </a:r>
            <a:r>
              <a:rPr lang="de-DE" kern="0" dirty="0"/>
              <a:t> </a:t>
            </a:r>
            <a:r>
              <a:rPr lang="de-DE" kern="0" dirty="0" err="1"/>
              <a:t>to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code</a:t>
            </a:r>
          </a:p>
          <a:p>
            <a:pPr lvl="1"/>
            <a:endParaRPr lang="de-DE" kern="0" dirty="0"/>
          </a:p>
          <a:p>
            <a:endParaRPr lang="de-DE" kern="0" dirty="0"/>
          </a:p>
          <a:p>
            <a:endParaRPr lang="de-DE" kern="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E51B5C9-CA19-4FEE-A0BE-B0A5C476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95" y="264327"/>
            <a:ext cx="1317109" cy="7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269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38CC4-4CE9-471F-B22F-9D8E701C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 in RStudio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802E4-DB30-4B5C-9188-8E9AB73D3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in an RStudio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works</a:t>
            </a:r>
            <a:r>
              <a:rPr lang="de-DE" dirty="0"/>
              <a:t> in 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just </a:t>
            </a:r>
            <a:r>
              <a:rPr lang="de-DE" dirty="0" err="1"/>
              <a:t>fine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Nevertheless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Terminal/Shell/</a:t>
            </a:r>
            <a:r>
              <a:rPr lang="de-DE" dirty="0" err="1"/>
              <a:t>command</a:t>
            </a:r>
            <a:r>
              <a:rPr lang="de-DE" dirty="0"/>
              <a:t>-line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F1E1E6-374D-4E9F-8EAE-DA7360A8BF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C1294-D6BA-43C9-996D-453FB827C5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755335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8CE29-8605-45F1-97E5-C548DEE6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Terminal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repetition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0D492-F5D2-4A8F-AF46-B14CC990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some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another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subdirectory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7B0F3-041D-4A8C-8DC3-FDE7F518A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https://www.unixtutorial.org/basic-unix-commands</a:t>
            </a:r>
            <a:endParaRPr lang="de-DE" altLang="de-DE" dirty="0"/>
          </a:p>
          <a:p>
            <a:pPr>
              <a:defRPr/>
            </a:pPr>
            <a:r>
              <a:rPr lang="de-DE" dirty="0">
                <a:hlinkClick r:id="rId3"/>
              </a:rPr>
              <a:t>http://www.ee.surrey.ac.uk/Teaching/Unix/unix1.html</a:t>
            </a: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0317C-0ABB-49B2-9813-67F1373F1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3057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60282-E926-4B13-A1E1-3164760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8E717-4B01-4C88-9DE4-D0908B4F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https://git-scm.com/download/</a:t>
            </a:r>
            <a:r>
              <a:rPr lang="de-DE" dirty="0"/>
              <a:t> 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In RStudio Terminal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GitBash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: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user.name "YOUR FULL NAME"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"YOUR EMAIL ADDRESS“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--list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an </a:t>
            </a:r>
            <a:r>
              <a:rPr lang="de-DE" dirty="0" err="1"/>
              <a:t>account</a:t>
            </a:r>
            <a:r>
              <a:rPr lang="de-DE" dirty="0"/>
              <a:t> on GitHub </a:t>
            </a:r>
            <a:r>
              <a:rPr lang="de-DE" dirty="0" err="1"/>
              <a:t>with</a:t>
            </a:r>
            <a:r>
              <a:rPr lang="de-DE" dirty="0"/>
              <a:t> same </a:t>
            </a:r>
            <a:r>
              <a:rPr lang="de-DE" dirty="0" err="1"/>
              <a:t>emailaddress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https://github.com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an SVN </a:t>
            </a:r>
            <a:r>
              <a:rPr lang="de-DE" dirty="0" err="1"/>
              <a:t>client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https://subversion.apache.org/packages.html#windows</a:t>
            </a:r>
            <a:r>
              <a:rPr lang="de-DE" dirty="0"/>
              <a:t> (I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SlikSVN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17DB7-AB0E-459C-9F51-96FD571AE8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1E9AF-3D32-4A0C-996E-73543A57F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6379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60282-E926-4B13-A1E1-3164760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8E717-4B01-4C88-9DE4-D0908B4F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/>
              <a:t>Restart RStudio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 err="1"/>
              <a:t>Make</a:t>
            </a:r>
            <a:r>
              <a:rPr lang="de-DE" dirty="0"/>
              <a:t> an SSH </a:t>
            </a:r>
            <a:r>
              <a:rPr lang="de-DE" dirty="0" err="1"/>
              <a:t>key</a:t>
            </a:r>
            <a:r>
              <a:rPr lang="de-DE" dirty="0"/>
              <a:t>: 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Tools &gt;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Options… &gt;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/SVN</a:t>
            </a:r>
            <a:r>
              <a:rPr lang="de-DE" dirty="0"/>
              <a:t>“ and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Create RSA Key</a:t>
            </a:r>
            <a:r>
              <a:rPr lang="de-DE" dirty="0"/>
              <a:t>“ </a:t>
            </a:r>
            <a:r>
              <a:rPr lang="de-DE" dirty="0">
                <a:sym typeface="Wingdings" panose="05000000000000000000" pitchFamily="2" charset="2"/>
              </a:rPr>
              <a:t> Enter a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remember</a:t>
            </a:r>
            <a:endParaRPr lang="de-DE" dirty="0">
              <a:sym typeface="Wingdings" panose="05000000000000000000" pitchFamily="2" charset="2"/>
            </a:endParaRPr>
          </a:p>
          <a:p>
            <a:pPr marL="1273175" lvl="2" indent="-34290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Copy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public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View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>
                <a:sym typeface="Wingdings" panose="05000000000000000000" pitchFamily="2" charset="2"/>
              </a:rPr>
              <a:t>Go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hlinkClick r:id="rId2"/>
              </a:rPr>
              <a:t>https://github.com/settings/ssh</a:t>
            </a:r>
            <a:r>
              <a:rPr lang="de-DE" dirty="0"/>
              <a:t> and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SSH publik </a:t>
            </a:r>
            <a:r>
              <a:rPr lang="de-DE" dirty="0" err="1"/>
              <a:t>key</a:t>
            </a:r>
            <a:endParaRPr lang="de-DE" dirty="0"/>
          </a:p>
          <a:p>
            <a:pPr marL="1273175" lvl="2" indent="-342900">
              <a:buFont typeface="Symbol" panose="05050102010706020507" pitchFamily="18" charset="2"/>
              <a:buChar char="-"/>
            </a:pPr>
            <a:r>
              <a:rPr lang="de-DE" dirty="0"/>
              <a:t>Click „New SSH </a:t>
            </a:r>
            <a:r>
              <a:rPr lang="de-DE" dirty="0" err="1"/>
              <a:t>key</a:t>
            </a:r>
            <a:r>
              <a:rPr lang="de-DE" dirty="0"/>
              <a:t>“,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, and </a:t>
            </a:r>
            <a:r>
              <a:rPr lang="de-DE" dirty="0" err="1"/>
              <a:t>paste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publik </a:t>
            </a:r>
            <a:r>
              <a:rPr lang="de-DE" dirty="0" err="1"/>
              <a:t>key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17DB7-AB0E-459C-9F51-96FD571AE8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1E9AF-3D32-4A0C-996E-73543A57F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0DEABB-B41A-4C01-A1BC-2F86A6B2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90" y="206375"/>
            <a:ext cx="2250910" cy="19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90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EF9DC-B681-4FA3-9041-01A8DC27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8AEE1F-87BC-4764-9E81-D337C76B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Tools &gt;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Project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Options… &gt;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/SVN</a:t>
            </a:r>
            <a:r>
              <a:rPr lang="de-DE" dirty="0"/>
              <a:t>“ and </a:t>
            </a:r>
            <a:r>
              <a:rPr lang="de-DE" dirty="0" err="1"/>
              <a:t>change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Version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control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system</a:t>
            </a:r>
            <a:r>
              <a:rPr lang="de-DE" dirty="0"/>
              <a:t>“ </a:t>
            </a:r>
            <a:r>
              <a:rPr lang="de-DE" dirty="0" err="1"/>
              <a:t>from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(None)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RStudio Terminal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init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FFFC2-031C-4E77-A8BC-29AB9CDD7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0C8FE-6DC3-4ACD-B82C-CC3FD4A2F3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116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96FC7D-B148-4925-B1AD-8B31F7FC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83" y="206375"/>
            <a:ext cx="1903841" cy="164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D2E900-3EDF-4CD2-A170-2CF14888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41" y="3149308"/>
            <a:ext cx="5661818" cy="152588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B3B5870-6B93-4D83-BA80-D042A6649B78}"/>
              </a:ext>
            </a:extLst>
          </p:cNvPr>
          <p:cNvSpPr/>
          <p:nvPr/>
        </p:nvSpPr>
        <p:spPr>
          <a:xfrm>
            <a:off x="2457450" y="3291831"/>
            <a:ext cx="314350" cy="2880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8C63D2-BEE2-433B-BAEA-E65E1F8E9AF6}"/>
              </a:ext>
            </a:extLst>
          </p:cNvPr>
          <p:cNvSpPr/>
          <p:nvPr/>
        </p:nvSpPr>
        <p:spPr>
          <a:xfrm>
            <a:off x="5853693" y="3580567"/>
            <a:ext cx="314350" cy="24093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1BA0A2-1CBE-456A-ADF8-D1F1A04B44EC}"/>
              </a:ext>
            </a:extLst>
          </p:cNvPr>
          <p:cNvSpPr txBox="1"/>
          <p:nvPr/>
        </p:nvSpPr>
        <p:spPr>
          <a:xfrm>
            <a:off x="251519" y="3579862"/>
            <a:ext cx="1356221" cy="101566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-dropdown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Includes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GitHub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commands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current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9EE14D9-DA08-4309-8CED-0291C493D2B1}"/>
              </a:ext>
            </a:extLst>
          </p:cNvPr>
          <p:cNvCxnSpPr>
            <a:endCxn id="8" idx="1"/>
          </p:cNvCxnSpPr>
          <p:nvPr/>
        </p:nvCxnSpPr>
        <p:spPr>
          <a:xfrm flipV="1">
            <a:off x="1607741" y="3435847"/>
            <a:ext cx="849709" cy="64807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1603EDA-5C1D-4889-9F9D-E4EC1C4E77EE}"/>
              </a:ext>
            </a:extLst>
          </p:cNvPr>
          <p:cNvSpPr txBox="1"/>
          <p:nvPr/>
        </p:nvSpPr>
        <p:spPr>
          <a:xfrm>
            <a:off x="7330579" y="3398365"/>
            <a:ext cx="1356221" cy="101566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pane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de-DE" sz="1200" dirty="0" err="1"/>
              <a:t>shows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most</a:t>
            </a:r>
            <a:r>
              <a:rPr lang="de-DE" sz="1200" dirty="0"/>
              <a:t> </a:t>
            </a:r>
            <a:r>
              <a:rPr lang="de-DE" sz="1200" dirty="0" err="1"/>
              <a:t>important</a:t>
            </a:r>
            <a:r>
              <a:rPr lang="de-DE" sz="1200" dirty="0"/>
              <a:t> </a:t>
            </a:r>
            <a:r>
              <a:rPr lang="de-DE" sz="1200" dirty="0" err="1"/>
              <a:t>Git</a:t>
            </a:r>
            <a:r>
              <a:rPr lang="de-DE" sz="1200" dirty="0"/>
              <a:t> </a:t>
            </a:r>
            <a:r>
              <a:rPr lang="de-DE" sz="1200" dirty="0" err="1"/>
              <a:t>commands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your</a:t>
            </a:r>
            <a:r>
              <a:rPr lang="de-DE" sz="1200" dirty="0"/>
              <a:t> </a:t>
            </a:r>
            <a:r>
              <a:rPr lang="de-DE" sz="1200" dirty="0" err="1"/>
              <a:t>project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2356D80-9445-43A9-B517-749C5DEC5FF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168045" y="3701035"/>
            <a:ext cx="1162534" cy="20516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2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800DB-5C34-4ED4-A977-986F6029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AD9D0-AE70-49B7-A7E7-97C7ACB7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use_git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Initialize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F9CC4E-0B88-4476-B5AB-AFA13A56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C81D64-DA08-46B1-B4EC-3A7360251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410319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, an SVN </a:t>
            </a:r>
            <a:r>
              <a:rPr lang="de-DE" dirty="0" err="1"/>
              <a:t>client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3 </a:t>
            </a:r>
            <a:r>
              <a:rPr lang="de-DE" dirty="0" err="1"/>
              <a:t>slides</a:t>
            </a:r>
            <a:r>
              <a:rPr lang="de-DE" dirty="0"/>
              <a:t> back)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Create an SSH </a:t>
            </a:r>
            <a:r>
              <a:rPr lang="de-DE" dirty="0" err="1"/>
              <a:t>key</a:t>
            </a:r>
            <a:r>
              <a:rPr lang="de-DE" dirty="0"/>
              <a:t> in RStudio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 and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GitHub (</a:t>
            </a:r>
            <a:r>
              <a:rPr lang="de-DE" dirty="0" err="1"/>
              <a:t>see</a:t>
            </a:r>
            <a:r>
              <a:rPr lang="de-DE" dirty="0"/>
              <a:t> 2 </a:t>
            </a:r>
            <a:r>
              <a:rPr lang="de-DE" dirty="0" err="1"/>
              <a:t>slides</a:t>
            </a:r>
            <a:r>
              <a:rPr lang="de-DE" dirty="0"/>
              <a:t> back)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Create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1 </a:t>
            </a:r>
            <a:r>
              <a:rPr lang="de-DE" dirty="0" err="1"/>
              <a:t>slide</a:t>
            </a:r>
            <a:r>
              <a:rPr lang="de-DE" dirty="0"/>
              <a:t> back)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118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23864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ADDE-B1FE-40CE-8319-14B359C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818CE-180B-4AFE-BFF0-EC776042D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Diff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Colors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 </a:t>
            </a:r>
            <a:r>
              <a:rPr lang="de-DE" dirty="0" err="1">
                <a:solidFill>
                  <a:srgbClr val="9BDF95"/>
                </a:solidFill>
              </a:rPr>
              <a:t>gree</a:t>
            </a:r>
            <a:r>
              <a:rPr lang="de-DE" dirty="0"/>
              <a:t> = </a:t>
            </a:r>
            <a:r>
              <a:rPr lang="de-DE" dirty="0" err="1"/>
              <a:t>added</a:t>
            </a:r>
            <a:r>
              <a:rPr lang="de-DE" dirty="0"/>
              <a:t> code; </a:t>
            </a:r>
            <a:r>
              <a:rPr lang="de-DE" dirty="0" err="1">
                <a:solidFill>
                  <a:srgbClr val="DF8B86"/>
                </a:solidFill>
              </a:rPr>
              <a:t>red</a:t>
            </a:r>
            <a:r>
              <a:rPr lang="de-DE" dirty="0"/>
              <a:t> = </a:t>
            </a:r>
            <a:r>
              <a:rPr lang="de-DE" dirty="0" err="1"/>
              <a:t>removed</a:t>
            </a:r>
            <a:r>
              <a:rPr lang="de-DE" dirty="0"/>
              <a:t>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B98067-AD24-4D86-AAAF-4F9142349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33FE2B-E911-4679-A522-24E7CAEB9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119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A03DE3-6CC2-43B7-8A37-5D8B8AAF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5" y="1923678"/>
            <a:ext cx="4600519" cy="13705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FF1906-C0EA-4F63-BC44-3F07C41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53" y="3409969"/>
            <a:ext cx="716850" cy="3521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5E46E8-0BF2-4205-AE7B-4AB72FF4B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917" y="4075358"/>
            <a:ext cx="3803465" cy="5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EC33F1A-BB57-4062-802D-F841C706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A9F9D4F-8625-4E73-AD60-E11AA98D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Xcode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current release of full </a:t>
            </a:r>
            <a:r>
              <a:rPr lang="en-US" dirty="0" err="1">
                <a:latin typeface="Consolas" panose="020B0609020204030204" pitchFamily="49" charset="0"/>
              </a:rPr>
              <a:t>Xcode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https://apps.apple.com/ca/app/xcode/id497799835?mt=12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8D24E6-EEAA-4157-BAC2-545972E9A5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7AC793-57F2-44B8-BAF6-500A2E57B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839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63C05-11E0-4B89-AA42-D9B4B03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changes</a:t>
            </a:r>
            <a:r>
              <a:rPr lang="de-DE" dirty="0"/>
              <a:t> – Terminal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B51421-2F04-4417-830D-CE28BDC3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Terminal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status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Terminal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diff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257B6-BB0C-4373-AD70-94E5D10C25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9E322B-6FC9-457D-9F7D-4C830AF65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99302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C31F2-6C60-4446-9B27-91B5BBD0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7B7A1-A1F8-4BC7-9B9A-0BA401F7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a </a:t>
            </a:r>
            <a:r>
              <a:rPr lang="de-DE" dirty="0" err="1"/>
              <a:t>snapshot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commit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Unique </a:t>
            </a:r>
            <a:r>
              <a:rPr lang="de-DE" dirty="0" err="1"/>
              <a:t>identifier</a:t>
            </a:r>
            <a:r>
              <a:rPr lang="de-DE" dirty="0"/>
              <a:t> (SHA; </a:t>
            </a:r>
            <a:r>
              <a:rPr lang="de-DE" dirty="0" err="1"/>
              <a:t>secure</a:t>
            </a:r>
            <a:r>
              <a:rPr lang="de-DE" dirty="0"/>
              <a:t> </a:t>
            </a:r>
            <a:r>
              <a:rPr lang="de-DE" dirty="0" err="1"/>
              <a:t>hash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 </a:t>
            </a:r>
            <a:r>
              <a:rPr lang="de-DE" dirty="0" err="1"/>
              <a:t>added</a:t>
            </a:r>
            <a:r>
              <a:rPr lang="de-DE" dirty="0"/>
              <a:t>, </a:t>
            </a:r>
            <a:r>
              <a:rPr lang="de-DE" dirty="0" err="1"/>
              <a:t>modified</a:t>
            </a:r>
            <a:r>
              <a:rPr lang="de-DE" dirty="0"/>
              <a:t>, </a:t>
            </a:r>
            <a:r>
              <a:rPr lang="de-DE" dirty="0" err="1"/>
              <a:t>deleted</a:t>
            </a:r>
            <a:endParaRPr lang="de-DE" dirty="0"/>
          </a:p>
          <a:p>
            <a:pPr lvl="1"/>
            <a:r>
              <a:rPr lang="de-DE" dirty="0"/>
              <a:t>Commit </a:t>
            </a:r>
            <a:r>
              <a:rPr lang="de-DE" dirty="0" err="1"/>
              <a:t>message</a:t>
            </a:r>
            <a:endParaRPr lang="de-DE" dirty="0"/>
          </a:p>
          <a:p>
            <a:pPr lvl="1"/>
            <a:r>
              <a:rPr lang="de-DE" dirty="0"/>
              <a:t>Parent </a:t>
            </a:r>
            <a:r>
              <a:rPr lang="de-DE" dirty="0" err="1"/>
              <a:t>commit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Author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E09D2-C5BD-47D0-9EB3-CD4045B5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03E690-D0A3-4916-B6C0-14FFCF49B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121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4916CF-644F-4CF6-8863-787F9A2D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1635646"/>
            <a:ext cx="7715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87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D00B6-F7D3-4549-9018-2E782F8F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C239-9008-44CB-934A-3369CC7D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Steps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State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files</a:t>
            </a:r>
            <a:endParaRPr lang="de-DE" dirty="0">
              <a:sym typeface="Wingdings" panose="05000000000000000000" pitchFamily="2" charset="2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Make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message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commit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staged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C8F713-2C11-4AE3-94F7-72F09B8E4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45BFBB-B3BE-44E0-8F62-A01B577DB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122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1163A4-BEE2-4763-8DA0-3B72C30D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77245"/>
            <a:ext cx="771525" cy="27622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17B554E-89BA-40A5-B132-B508E7314CA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87141" y="3615358"/>
            <a:ext cx="9697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16DF7D65-9889-46E8-861D-0E2EA5DD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39" y="2587670"/>
            <a:ext cx="4687512" cy="208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17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7B25-CE22-4767-9A78-BD864B03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– Terminal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72EE8-128C-48E5-A7A5-44BFA0648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Stage a file: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add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filename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commit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–m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"my commit message"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F7D280-38F4-4404-93E6-F2592927A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47F31F-3B77-486B-8B83-5FB3388ADA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66753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E3D84-E070-4F52-A62E-B691131F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–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AF705-2A7A-4ABA-A6CB-E348B0C2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An optimal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minimal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complete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. Add a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confirm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An optimal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message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concise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evocative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at a </a:t>
            </a:r>
            <a:r>
              <a:rPr lang="de-DE" dirty="0" err="1"/>
              <a:t>glance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was </a:t>
            </a:r>
            <a:r>
              <a:rPr lang="de-DE" dirty="0" err="1"/>
              <a:t>about</a:t>
            </a:r>
            <a:r>
              <a:rPr lang="de-DE" dirty="0"/>
              <a:t>, but also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explanatory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F4DBE-69B1-4454-BFA6-089CBB278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CF1516-FC05-4560-B14C-7038637210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06255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796DC-2F61-4367-B047-53A3F94E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Ignoring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gitignore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43BAE2-05FB-4DDD-AF33-8CF4F6AD3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a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and </a:t>
            </a:r>
            <a:br>
              <a:rPr lang="de-DE" dirty="0"/>
            </a:b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Ignore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lvl="1"/>
            <a:r>
              <a:rPr lang="de-DE" dirty="0"/>
              <a:t>This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wildcards</a:t>
            </a:r>
            <a:r>
              <a:rPr lang="de-DE" dirty="0"/>
              <a:t> like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*.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7A7579-BEAA-4C4C-85CE-6FDC71392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A8AB4-9750-4BB4-AF1A-5F9907FE42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BB1E2C-EA4A-4882-90DC-4017F72F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4" y="1977211"/>
            <a:ext cx="2884341" cy="26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3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424614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(</a:t>
            </a:r>
            <a:r>
              <a:rPr lang="de-DE" dirty="0" err="1"/>
              <a:t>major</a:t>
            </a:r>
            <a:r>
              <a:rPr lang="de-DE" dirty="0"/>
              <a:t>)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(Check </a:t>
            </a:r>
            <a:r>
              <a:rPr lang="de-DE" dirty="0" err="1"/>
              <a:t>whether</a:t>
            </a:r>
            <a:r>
              <a:rPr lang="de-DE" dirty="0"/>
              <a:t> .</a:t>
            </a:r>
            <a:r>
              <a:rPr lang="de-DE" dirty="0" err="1"/>
              <a:t>gitignore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Cmd+Alt+M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staged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all)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Clickthe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Stage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Write a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Click „Commit“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126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9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5D6A8-833E-46BC-A9CD-65A1A740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last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9E878-D03D-4F5B-8B8C-70363822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undoing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Undo</a:t>
            </a:r>
            <a:r>
              <a:rPr lang="de-DE" dirty="0"/>
              <a:t> all </a:t>
            </a:r>
            <a:r>
              <a:rPr lang="de-DE" dirty="0" err="1"/>
              <a:t>changes</a:t>
            </a:r>
            <a:r>
              <a:rPr lang="de-DE" dirty="0"/>
              <a:t> in a file: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an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Revert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de-DE" dirty="0"/>
          </a:p>
          <a:p>
            <a:pPr lvl="1"/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code: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Diff</a:t>
            </a:r>
            <a:r>
              <a:rPr lang="de-DE" dirty="0"/>
              <a:t>-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code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Discard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line</a:t>
            </a:r>
            <a:r>
              <a:rPr lang="de-DE" dirty="0"/>
              <a:t> /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Discard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chunk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FB4665-B371-466F-9253-A626C89B8F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CA1CAD-735C-4830-B29A-4DA2F1411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46119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.</a:t>
            </a:r>
            <a:r>
              <a:rPr lang="de-DE" dirty="0" err="1"/>
              <a:t>gitignore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properly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minor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(s)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Play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-check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last </a:t>
            </a:r>
            <a:r>
              <a:rPr lang="de-DE" dirty="0" err="1"/>
              <a:t>commit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commits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128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2450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C5FC6-2308-49CB-AB1D-DF8E577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your</a:t>
            </a:r>
            <a:r>
              <a:rPr lang="de-DE" dirty="0"/>
              <a:t> Project </a:t>
            </a:r>
            <a:r>
              <a:rPr lang="de-DE" dirty="0" err="1"/>
              <a:t>with</a:t>
            </a:r>
            <a:r>
              <a:rPr lang="de-DE" dirty="0"/>
              <a:t> GitHub (</a:t>
            </a:r>
            <a:r>
              <a:rPr lang="de-DE" i="1" dirty="0" err="1"/>
              <a:t>only</a:t>
            </a:r>
            <a:r>
              <a:rPr lang="de-DE" i="1" dirty="0"/>
              <a:t> </a:t>
            </a:r>
            <a:r>
              <a:rPr lang="de-DE" i="1" dirty="0" err="1"/>
              <a:t>once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05AC26-15AF-4ADC-A795-DA9B7D863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68630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Connect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GitHub </a:t>
            </a:r>
            <a:r>
              <a:rPr lang="de-DE" dirty="0" err="1"/>
              <a:t>repository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in </a:t>
            </a:r>
            <a:r>
              <a:rPr lang="de-DE" dirty="0">
                <a:hlinkClick r:id="rId2"/>
              </a:rPr>
              <a:t>https://github.com/new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title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. </a:t>
            </a:r>
            <a:r>
              <a:rPr lang="de-DE" dirty="0" err="1"/>
              <a:t>Hint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a https and </a:t>
            </a:r>
            <a:r>
              <a:rPr lang="de-DE" dirty="0" err="1"/>
              <a:t>ssh</a:t>
            </a:r>
            <a:r>
              <a:rPr lang="de-DE" dirty="0"/>
              <a:t> link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copy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ssh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RStudio Terminal and type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but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ssh</a:t>
            </a:r>
            <a:r>
              <a:rPr lang="de-DE" dirty="0"/>
              <a:t> link:</a:t>
            </a:r>
          </a:p>
          <a:p>
            <a:pPr lvl="2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remote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add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origin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git@github.com:&lt;GitHub_user.name&gt;/&lt;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push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–u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origin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master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link, just </a:t>
            </a:r>
            <a:r>
              <a:rPr lang="de-DE" dirty="0" err="1"/>
              <a:t>fill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and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replacing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&lt;&gt;</a:t>
            </a:r>
            <a:r>
              <a:rPr lang="de-DE" dirty="0"/>
              <a:t> and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symbols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7F1D6F-A6E2-4D92-94EB-456043379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3A26C6-1FF8-45DC-A7FF-C95A57330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19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0E9C3-D718-4AA9-A72E-20ADBF25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Main </a:t>
            </a:r>
            <a:r>
              <a:rPr lang="de-DE" cap="none" dirty="0" err="1"/>
              <a:t>Literature</a:t>
            </a:r>
            <a:endParaRPr lang="de-DE" cap="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64A954-DF91-4525-9DDD-C23E9C4F7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38FA6C-532C-4B8B-9F06-B51CACAE90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489575-F74D-4D28-934B-6578C39CF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48361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15A46-D755-4588-868B-027FCBC5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Repo</a:t>
            </a:r>
            <a:r>
              <a:rPr lang="de-DE" dirty="0"/>
              <a:t> (</a:t>
            </a:r>
            <a:r>
              <a:rPr lang="de-DE" i="1" dirty="0"/>
              <a:t>after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change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17D1E-E77F-4BF6-A13E-B5060E96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Repository: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Modify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1273175" lvl="2" indent="-342900"/>
            <a:r>
              <a:rPr lang="de-DE" dirty="0" err="1"/>
              <a:t>Example</a:t>
            </a:r>
            <a:r>
              <a:rPr lang="de-DE" dirty="0"/>
              <a:t>: 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BugReports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1681163" lvl="3" indent="-342900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URL: https://github.com/&lt;GitHub_user.name&gt;/&lt;pkgname&gt;</a:t>
            </a:r>
          </a:p>
          <a:p>
            <a:pPr marL="1681163" lvl="3" indent="-342900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BugReports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https://github.com//&lt;GitHub_user.name&gt;/&lt;pkgname&gt;/issues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commit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Push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button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Repository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865188" lvl="1" indent="-342900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Note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2BEDE7-8A73-413C-932D-2EFE103F3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6F24B0-13AF-453D-8B6E-1588460AF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130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0875BF-7C34-4653-A428-0AF954DD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23" y="3435846"/>
            <a:ext cx="721618" cy="2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a GitHub </a:t>
            </a:r>
            <a:r>
              <a:rPr lang="de-DE" dirty="0" err="1"/>
              <a:t>repository</a:t>
            </a:r>
            <a:r>
              <a:rPr lang="de-DE" dirty="0"/>
              <a:t> and </a:t>
            </a:r>
            <a:r>
              <a:rPr lang="de-DE" dirty="0" err="1"/>
              <a:t>sync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, </a:t>
            </a:r>
            <a:r>
              <a:rPr lang="de-DE" dirty="0" err="1"/>
              <a:t>commit</a:t>
            </a:r>
            <a:r>
              <a:rPr lang="de-DE" dirty="0"/>
              <a:t> and push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on GitHub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131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44553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C2FB0-9B93-4A65-A753-CE2CE5C8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and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BED46F-25B2-42D5-AE59-65839450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Push: By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update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repository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back-up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.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Pull: By </a:t>
            </a:r>
            <a:r>
              <a:rPr lang="de-DE" dirty="0" err="1"/>
              <a:t>pulling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update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work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others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7480C-A654-4785-B182-FF6930E2E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19C45-B4BF-42B6-B91F-17F1C28E3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98584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339FB-5630-46B2-A939-AE8EE0A2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92A1C-11D2-42FD-B6AB-561203A9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 pull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Downloades</a:t>
            </a:r>
            <a:r>
              <a:rPr lang="de-DE" dirty="0"/>
              <a:t> (</a:t>
            </a:r>
            <a:r>
              <a:rPr lang="de-DE" dirty="0" err="1"/>
              <a:t>fetches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Merges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</a:t>
            </a:r>
          </a:p>
          <a:p>
            <a:pPr lvl="2"/>
            <a:r>
              <a:rPr lang="de-DE" dirty="0"/>
              <a:t>This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EC8CAF-DFC1-4C4F-9DF1-ECC7D2DC62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EE6A50-8BF9-4DD6-9BA3-6F4E012E8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522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1CD89-9756-40E6-A4A7-CA573DE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1A9FF-371B-49F7-88CB-27121836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 </a:t>
            </a:r>
            <a:r>
              <a:rPr lang="de-DE" dirty="0" err="1"/>
              <a:t>collide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Merging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error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Pull </a:t>
            </a:r>
            <a:r>
              <a:rPr lang="de-DE" dirty="0" err="1">
                <a:sym typeface="Wingdings" panose="05000000000000000000" pitchFamily="2" charset="2"/>
              </a:rPr>
              <a:t>request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fails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read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error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debug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Merging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conflict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Unresolved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merging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status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Git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and remote </a:t>
            </a:r>
            <a:r>
              <a:rPr lang="de-DE" dirty="0" err="1">
                <a:sym typeface="Wingdings" panose="05000000000000000000" pitchFamily="2" charset="2"/>
              </a:rPr>
              <a:t>commits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changes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same </a:t>
            </a:r>
            <a:r>
              <a:rPr lang="de-DE" dirty="0" err="1">
                <a:sym typeface="Wingdings" panose="05000000000000000000" pitchFamily="2" charset="2"/>
              </a:rPr>
              <a:t>line</a:t>
            </a:r>
            <a:r>
              <a:rPr lang="de-DE" dirty="0">
                <a:sym typeface="Wingdings" panose="05000000000000000000" pitchFamily="2" charset="2"/>
              </a:rPr>
              <a:t>(s) 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D8EE02-E781-4283-8B27-FDD024651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6A15B-FDE2-43D0-B1E9-D589DD3E8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134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C40636-72AC-4F75-BDB5-02AD7E5E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2552942"/>
            <a:ext cx="666750" cy="3905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1C94EC-5960-4ABA-AC86-5CEFA3A10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27" y="3249613"/>
            <a:ext cx="4572000" cy="13335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CD3D8F-FA5E-4681-BC4F-542E7B91E835}"/>
              </a:ext>
            </a:extLst>
          </p:cNvPr>
          <p:cNvSpPr txBox="1"/>
          <p:nvPr/>
        </p:nvSpPr>
        <p:spPr>
          <a:xfrm>
            <a:off x="1115616" y="3381090"/>
            <a:ext cx="1707519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After </a:t>
            </a:r>
            <a:r>
              <a:rPr lang="de-DE" sz="1400" dirty="0" err="1"/>
              <a:t>local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2EC67A-99AC-4FAC-A98E-8EF7BA2A1685}"/>
              </a:ext>
            </a:extLst>
          </p:cNvPr>
          <p:cNvSpPr txBox="1"/>
          <p:nvPr/>
        </p:nvSpPr>
        <p:spPr>
          <a:xfrm>
            <a:off x="1116155" y="3739661"/>
            <a:ext cx="1438214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 err="1"/>
              <a:t>Before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B756C-645B-4D5C-9C00-877059AE8BE9}"/>
              </a:ext>
            </a:extLst>
          </p:cNvPr>
          <p:cNvSpPr txBox="1"/>
          <p:nvPr/>
        </p:nvSpPr>
        <p:spPr>
          <a:xfrm>
            <a:off x="1115616" y="4098232"/>
            <a:ext cx="1895071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After remote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51EB50-C375-408D-9815-CCEA94ACD73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23135" y="3534978"/>
            <a:ext cx="678592" cy="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FC5356-97BF-4B3D-A369-AD6D5BEC705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54369" y="3893550"/>
            <a:ext cx="9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7BFA6A-B13A-47D1-9884-083D8279338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10687" y="4252121"/>
            <a:ext cx="49104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88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1CD89-9756-40E6-A4A7-CA573DE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1A9FF-371B-49F7-88CB-27121836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Options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conflicts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Show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and remote </a:t>
            </a:r>
            <a:r>
              <a:rPr lang="de-DE" dirty="0" err="1">
                <a:sym typeface="Wingdings" panose="05000000000000000000" pitchFamily="2" charset="2"/>
              </a:rPr>
              <a:t>version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):</a:t>
            </a:r>
          </a:p>
          <a:p>
            <a:pPr lvl="2">
              <a:buFont typeface="Arial" panose="020B0604020202020204" pitchFamily="34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merge.conflictstyle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diff2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Show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, original, and remote </a:t>
            </a:r>
            <a:r>
              <a:rPr lang="de-DE" dirty="0" err="1">
                <a:sym typeface="Wingdings" panose="05000000000000000000" pitchFamily="2" charset="2"/>
              </a:rPr>
              <a:t>version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previous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):</a:t>
            </a:r>
          </a:p>
          <a:p>
            <a:pPr lvl="2">
              <a:buFont typeface="Arial" panose="020B0604020202020204" pitchFamily="34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merge.conflictstyle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diff3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D8EE02-E781-4283-8B27-FDD024651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6A15B-FDE2-43D0-B1E9-D589DD3E8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146140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48436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de-DE" dirty="0"/>
          </a:p>
          <a:p>
            <a:endParaRPr lang="de-DE" dirty="0"/>
          </a:p>
          <a:p>
            <a:r>
              <a:rPr lang="de-DE" dirty="0"/>
              <a:t>Writing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will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pPr lvl="1"/>
            <a:r>
              <a:rPr lang="de-DE" dirty="0" err="1"/>
              <a:t>Better</a:t>
            </a:r>
            <a:r>
              <a:rPr lang="de-DE" dirty="0"/>
              <a:t> code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restarts</a:t>
            </a:r>
            <a:endParaRPr lang="de-DE" dirty="0"/>
          </a:p>
          <a:p>
            <a:pPr lvl="1"/>
            <a:r>
              <a:rPr lang="de-DE" dirty="0"/>
              <a:t>Robust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11345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87049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BF6CB9F-E596-4172-AE1C-B6D9A4C8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>
                <a:ea typeface="Inconsolata" panose="00000509000000000000" pitchFamily="49" charset="0"/>
              </a:rPr>
              <a:t> 3rd </a:t>
            </a:r>
            <a:r>
              <a:rPr lang="de-DE" dirty="0" err="1">
                <a:ea typeface="Inconsolata" panose="00000509000000000000" pitchFamily="49" charset="0"/>
              </a:rPr>
              <a:t>edition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93DB97C-C979-472A-93BC-D117702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use_testthat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(3)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testthat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testthat.R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4BBECB-D127-4814-BAE8-CBDDACFED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A370A9-48E0-410A-9EE0-A6F4C26B3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139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50DFD6-D1ED-401A-BF75-16A4148F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2534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0AD32B-7956-4C41-9328-E888FFAF7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Most </a:t>
            </a:r>
            <a:r>
              <a:rPr lang="de-DE" altLang="de-DE" dirty="0" err="1"/>
              <a:t>important</a:t>
            </a:r>
            <a:r>
              <a:rPr lang="de-DE" altLang="de-DE" dirty="0"/>
              <a:t> </a:t>
            </a:r>
            <a:r>
              <a:rPr lang="de-DE" altLang="de-DE" dirty="0" err="1"/>
              <a:t>literature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266020E-0E4F-4FE6-AC18-A7A208D52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altLang="de-DE" dirty="0"/>
              <a:t>Writing R </a:t>
            </a:r>
            <a:r>
              <a:rPr lang="de-DE" altLang="de-DE" dirty="0" err="1"/>
              <a:t>extensions</a:t>
            </a:r>
            <a:r>
              <a:rPr lang="de-DE" altLang="de-DE" dirty="0"/>
              <a:t> (</a:t>
            </a:r>
            <a:r>
              <a:rPr lang="de-DE" altLang="de-DE" dirty="0">
                <a:solidFill>
                  <a:schemeClr val="accent1">
                    <a:lumMod val="50000"/>
                  </a:schemeClr>
                </a:solidFill>
              </a:rPr>
              <a:t>WRE</a:t>
            </a:r>
            <a:r>
              <a:rPr lang="de-DE" altLang="de-DE" dirty="0"/>
              <a:t>) </a:t>
            </a:r>
            <a:r>
              <a:rPr lang="de-DE" altLang="de-DE" dirty="0" err="1"/>
              <a:t>manual</a:t>
            </a:r>
            <a:r>
              <a:rPr lang="de-DE" alt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altLang="de-DE" sz="1800" dirty="0">
                <a:solidFill>
                  <a:srgbClr val="C00000"/>
                </a:solidFill>
              </a:rPr>
              <a:t>Main source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writing</a:t>
            </a:r>
            <a:r>
              <a:rPr lang="de-DE" altLang="de-DE" sz="1800" dirty="0"/>
              <a:t> R-</a:t>
            </a:r>
            <a:r>
              <a:rPr lang="de-DE" altLang="de-DE" sz="1800" dirty="0" err="1"/>
              <a:t>packages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dirty="0" err="1">
                <a:sym typeface="Wingdings" panose="05000000000000000000" pitchFamily="2" charset="2"/>
              </a:rPr>
              <a:t>the</a:t>
            </a:r>
            <a:r>
              <a:rPr lang="de-DE" altLang="de-DE" dirty="0">
                <a:sym typeface="Wingdings" panose="05000000000000000000" pitchFamily="2" charset="2"/>
              </a:rPr>
              <a:t> </a:t>
            </a:r>
            <a:r>
              <a:rPr lang="de-DE" altLang="de-DE" dirty="0" err="1">
                <a:sym typeface="Wingdings" panose="05000000000000000000" pitchFamily="2" charset="2"/>
              </a:rPr>
              <a:t>standard</a:t>
            </a:r>
            <a:endParaRPr lang="de-DE" altLang="de-DE" sz="1800" dirty="0"/>
          </a:p>
          <a:p>
            <a:pPr lvl="1"/>
            <a:r>
              <a:rPr lang="de-DE" altLang="de-DE" sz="1800" dirty="0" err="1"/>
              <a:t>html</a:t>
            </a:r>
            <a:r>
              <a:rPr lang="de-DE" altLang="de-DE" sz="1800" dirty="0"/>
              <a:t>: </a:t>
            </a:r>
            <a:r>
              <a:rPr lang="de-DE" altLang="de-DE" sz="1800" dirty="0">
                <a:hlinkClick r:id="rId2"/>
              </a:rPr>
              <a:t>https://cran.r-project.org/doc/manuals/R-exts.html</a:t>
            </a:r>
            <a:endParaRPr lang="de-DE" altLang="de-DE" sz="1800" dirty="0"/>
          </a:p>
          <a:p>
            <a:pPr lvl="1"/>
            <a:r>
              <a:rPr lang="de-DE" altLang="de-DE" sz="1800" dirty="0" err="1"/>
              <a:t>pdf</a:t>
            </a:r>
            <a:r>
              <a:rPr lang="de-DE" altLang="de-DE" sz="1800" dirty="0"/>
              <a:t>: </a:t>
            </a:r>
            <a:r>
              <a:rPr lang="de-DE" altLang="de-DE" sz="1800" dirty="0">
                <a:hlinkClick r:id="rId3"/>
              </a:rPr>
              <a:t>https://cran.r-project.org/doc/manuals/R-exts.pdf</a:t>
            </a:r>
            <a:endParaRPr lang="de-DE" altLang="de-DE" sz="1800" dirty="0"/>
          </a:p>
          <a:p>
            <a:pPr lvl="1"/>
            <a:endParaRPr lang="de-DE" altLang="de-DE" dirty="0"/>
          </a:p>
          <a:p>
            <a:pPr marL="68400" indent="0">
              <a:buNone/>
            </a:pPr>
            <a:r>
              <a:rPr lang="de-DE" altLang="de-DE" dirty="0" err="1"/>
              <a:t>Whenever</a:t>
            </a:r>
            <a:r>
              <a:rPr lang="de-DE" altLang="de-DE" dirty="0"/>
              <a:t> in </a:t>
            </a:r>
            <a:r>
              <a:rPr lang="de-DE" altLang="de-DE" dirty="0" err="1"/>
              <a:t>doubt</a:t>
            </a:r>
            <a:r>
              <a:rPr lang="de-DE" altLang="de-DE" dirty="0"/>
              <a:t> </a:t>
            </a:r>
            <a:r>
              <a:rPr lang="de-DE" altLang="de-DE" dirty="0" err="1"/>
              <a:t>look</a:t>
            </a:r>
            <a:r>
              <a:rPr lang="de-DE" altLang="de-DE" dirty="0"/>
              <a:t> </a:t>
            </a:r>
            <a:r>
              <a:rPr lang="de-DE" altLang="de-DE" dirty="0" err="1"/>
              <a:t>it</a:t>
            </a:r>
            <a:r>
              <a:rPr lang="de-DE" altLang="de-DE" dirty="0"/>
              <a:t> </a:t>
            </a:r>
            <a:r>
              <a:rPr lang="de-DE" altLang="de-DE" dirty="0" err="1"/>
              <a:t>up</a:t>
            </a:r>
            <a:r>
              <a:rPr lang="de-DE" altLang="de-DE" dirty="0"/>
              <a:t> in WRE!</a:t>
            </a:r>
          </a:p>
          <a:p>
            <a:pPr lvl="1"/>
            <a:endParaRPr lang="de-DE" alt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E6811CA-3B21-4D03-A3E5-55E89AC094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68FD83-98DF-4093-825F-CA81A413F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  <p:pic>
        <p:nvPicPr>
          <p:cNvPr id="6" name="Grafik 5" descr="Bücher">
            <a:extLst>
              <a:ext uri="{FF2B5EF4-FFF2-40B4-BE49-F238E27FC236}">
                <a16:creationId xmlns:a16="http://schemas.microsoft.com/office/drawing/2014/main" id="{1CF290BE-1C58-4A84-B9B5-B252A4CCD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R </a:t>
            </a:r>
            <a:r>
              <a:rPr lang="de-DE" dirty="0" err="1"/>
              <a:t>file</a:t>
            </a:r>
            <a:r>
              <a:rPr lang="de-DE" dirty="0"/>
              <a:t> (code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Test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Cmd+Shift+T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140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048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27A53-884D-4379-AB43-13133E2F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33B9C-28A0-4DFF-93DF-0B4141C2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will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output</a:t>
            </a:r>
            <a:r>
              <a:rPr lang="de-DE" dirty="0"/>
              <a:t> like: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Expectation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...........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rv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</a:t>
            </a:r>
          </a:p>
          <a:p>
            <a:pPr lvl="1">
              <a:spcBef>
                <a:spcPts val="0"/>
              </a:spcBef>
              <a:buFont typeface="Inconsolata" panose="00000509000000000000" pitchFamily="49" charset="0"/>
              <a:buChar char="&gt;"/>
            </a:pP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Variance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 : ....123.45.</a:t>
            </a:r>
          </a:p>
          <a:p>
            <a:pPr lvl="1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a </a:t>
            </a:r>
            <a:r>
              <a:rPr lang="de-DE" dirty="0" err="1"/>
              <a:t>failed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failed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:</a:t>
            </a:r>
          </a:p>
          <a:p>
            <a:pPr lvl="2">
              <a:buFont typeface="Arial" panose="020B0604020202020204" pitchFamily="34" charset="0"/>
              <a:buChar char="&gt;"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1. Failure(@test-variance.R#22): Variance correct for discrete uniform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rvs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-----</a:t>
            </a:r>
            <a:b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VAR(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dunif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(0, 10)) not equal to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var_dunif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(0, 10)</a:t>
            </a:r>
            <a:b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Mean relative difference: 3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53E73-2013-41E4-A042-0B9526886C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6D53D-8734-419C-BE7D-45C47279E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385131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5749-A087-4DF4-9CB0-4B9A0D59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BA45E3-C320-463D-B42D-EBFC4567C8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48F96-5D8A-4224-874C-92F9E27D4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142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EBF8CD4-8245-4EE0-9109-FB9168D7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16" y="1325384"/>
            <a:ext cx="4710567" cy="3092301"/>
          </a:xfrm>
          <a:ln>
            <a:solidFill>
              <a:srgbClr val="7BBABA"/>
            </a:solidFill>
          </a:ln>
        </p:spPr>
        <p:txBody>
          <a:bodyPr/>
          <a:lstStyle/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library(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stringr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strike="sngStrike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context("String length")</a:t>
            </a: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test_that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is number of characters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{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("a"), 1)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("ab"), 2)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abc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 3)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en-US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71450" indent="-171450">
              <a:buClr>
                <a:schemeClr val="tx1">
                  <a:lumMod val="75000"/>
                  <a:lumOff val="25000"/>
                </a:schemeClr>
              </a:buClr>
              <a:buFont typeface="Inconsolata" panose="00000509000000000000" pitchFamily="49" charset="0"/>
              <a:buChar char="&gt;"/>
            </a:pPr>
            <a:r>
              <a:rPr lang="en-US" sz="11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test_that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of factor is length of level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{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(factor("a")), 1)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(factor("ab")), 2)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expect_equal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str_length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(factor("</a:t>
            </a:r>
            <a:r>
              <a:rPr lang="en-US" sz="11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abc</a:t>
            </a: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")), 3)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r>
              <a:rPr lang="en-US" sz="11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})</a:t>
            </a:r>
          </a:p>
          <a:p>
            <a:pPr marL="171450" indent="-171450">
              <a:buFont typeface="Inconsolata" panose="00000509000000000000" pitchFamily="49" charset="0"/>
              <a:buChar char="&gt;"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888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48315-1ACB-4251-987A-F5EF04AC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7280A-33B4-4509-BD9B-0DAE668DC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test_XYZ.R</a:t>
            </a:r>
            <a:r>
              <a:rPr lang="de-DE" dirty="0"/>
              <a:t>: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context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XYZ stand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Multiple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test_that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code)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: a </a:t>
            </a:r>
            <a:r>
              <a:rPr lang="de-DE" dirty="0" err="1"/>
              <a:t>bundle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</a:t>
            </a:r>
            <a:r>
              <a:rPr lang="de-DE" dirty="0"/>
              <a:t>: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do. This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finish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„Test </a:t>
            </a:r>
            <a:r>
              <a:rPr lang="de-DE" dirty="0" err="1"/>
              <a:t>that</a:t>
            </a:r>
            <a:r>
              <a:rPr lang="de-DE" dirty="0"/>
              <a:t> …“</a:t>
            </a:r>
          </a:p>
          <a:p>
            <a:pPr lvl="2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code</a:t>
            </a:r>
            <a:r>
              <a:rPr lang="de-DE" dirty="0"/>
              <a:t>: Multiple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Expectations</a:t>
            </a:r>
            <a:r>
              <a:rPr lang="de-DE" dirty="0"/>
              <a:t>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atom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dirty="0"/>
              <a:t> and end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equal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message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etc. (e.g.,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expect_equal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). All </a:t>
            </a:r>
            <a:r>
              <a:rPr lang="de-DE" dirty="0" err="1"/>
              <a:t>these</a:t>
            </a:r>
            <a:r>
              <a:rPr lang="de-DE" dirty="0"/>
              <a:t> sub-tests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related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11B0D-96F6-4256-A560-2BC3F31CB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4F0B6B-ACDF-4A2F-A299-58FDD2BC4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44186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4FDA0-29D2-404D-B65D-B562DCB2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6E56F-472B-4457-B441-8C6BD97C2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arguments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actual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match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thrown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interactively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B163F3-2482-430E-A4A6-9EA4F1663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5A2453-D5AD-4E34-B454-A3303015B4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0717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163ED-B372-4D18-BF96-AA40883C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F8583-9C97-4940-B35F-820A0F02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Equality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equality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equal</a:t>
            </a:r>
            <a:r>
              <a:rPr lang="de-DE" dirty="0"/>
              <a:t> (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1.0e-7): 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pt-BR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equal</a:t>
            </a:r>
            <a:r>
              <a:rPr lang="pt-BR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(10, 10 + 1e-7) # no error</a:t>
            </a:r>
            <a:endParaRPr lang="de-DE" dirty="0"/>
          </a:p>
          <a:p>
            <a:pPr lvl="2"/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): 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identical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(10, 10 + 1e-7)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0F9947-0F1A-42F0-9913-9BE6EF6D27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D1B926-55B6-4EBF-9895-30F431943B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51099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53FA5-F442-41B9-9D41-09230265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DC33D-F672-4828-9468-658CCFA4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Matches:</a:t>
            </a:r>
          </a:p>
          <a:p>
            <a:pPr lvl="1"/>
            <a:r>
              <a:rPr lang="de-DE" dirty="0"/>
              <a:t>Match a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a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match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fun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!",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i.e.,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included</a:t>
            </a:r>
            <a:r>
              <a:rPr lang="de-DE" dirty="0">
                <a:sym typeface="Wingdings" panose="05000000000000000000" pitchFamily="2" charset="2"/>
              </a:rPr>
              <a:t> in „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</a:t>
            </a:r>
            <a:r>
              <a:rPr lang="de-DE" dirty="0">
                <a:sym typeface="Wingdings" panose="05000000000000000000" pitchFamily="2" charset="2"/>
              </a:rPr>
              <a:t>!“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first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also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vector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characters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specify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second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must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in all </a:t>
            </a:r>
            <a:r>
              <a:rPr lang="de-DE" dirty="0" err="1">
                <a:sym typeface="Wingdings" panose="05000000000000000000" pitchFamily="2" charset="2"/>
              </a:rPr>
              <a:t>elements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vector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an additional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all = TRUE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/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match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(c("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bli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bla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all = TRUE)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3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16C7E-CBFB-4012-88A5-7979DD9E4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190FA2-59BC-46A6-B316-80D1E025B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982928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5D81F-1D3A-49B7-A065-7739718E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E54FFD-E0C8-427D-A389-834CC23C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Output, Message, </a:t>
            </a:r>
            <a:r>
              <a:rPr lang="de-DE" dirty="0" err="1"/>
              <a:t>Warning</a:t>
            </a:r>
            <a:r>
              <a:rPr lang="de-DE" dirty="0"/>
              <a:t>, and Error </a:t>
            </a:r>
          </a:p>
          <a:p>
            <a:pPr lvl="1"/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matches</a:t>
            </a:r>
            <a:endParaRPr lang="de-DE" dirty="0"/>
          </a:p>
          <a:p>
            <a:pPr lvl="1"/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matches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/</a:t>
            </a:r>
            <a:r>
              <a:rPr lang="de-DE" dirty="0" err="1"/>
              <a:t>message</a:t>
            </a:r>
            <a:r>
              <a:rPr lang="de-DE" dirty="0"/>
              <a:t>/</a:t>
            </a:r>
            <a:r>
              <a:rPr lang="de-DE" dirty="0" err="1"/>
              <a:t>warning</a:t>
            </a:r>
            <a:r>
              <a:rPr lang="de-DE" dirty="0"/>
              <a:t>/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?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(log(-1),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NaNs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produced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endParaRPr lang="de-DE" dirty="0"/>
          </a:p>
          <a:p>
            <a:pPr lvl="2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an </a:t>
            </a:r>
            <a:r>
              <a:rPr lang="de-DE" dirty="0" err="1"/>
              <a:t>output</a:t>
            </a:r>
            <a:r>
              <a:rPr lang="de-DE" dirty="0"/>
              <a:t>/</a:t>
            </a:r>
            <a:r>
              <a:rPr lang="de-DE" dirty="0" err="1"/>
              <a:t>message</a:t>
            </a:r>
            <a:r>
              <a:rPr lang="de-DE" dirty="0"/>
              <a:t>/</a:t>
            </a:r>
            <a:r>
              <a:rPr lang="de-DE" dirty="0" err="1"/>
              <a:t>warning</a:t>
            </a:r>
            <a:r>
              <a:rPr lang="de-DE" dirty="0"/>
              <a:t>/</a:t>
            </a:r>
            <a:r>
              <a:rPr lang="de-DE" dirty="0" err="1"/>
              <a:t>error</a:t>
            </a:r>
            <a:r>
              <a:rPr lang="de-DE" dirty="0"/>
              <a:t>?</a:t>
            </a:r>
          </a:p>
          <a:p>
            <a:pPr lvl="3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warning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(log(1/0))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error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because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log(1/0) =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Inf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&lt;-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warning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/>
              <a:t>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advised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6922C6-3D54-426D-B9C7-60254B145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7F7833-7DC3-4172-B43A-2F25612A2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992625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D0FACD-33C5-41BC-B37B-E229DFDC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D6E64-C20B-4F90-8271-4CABD1D7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Type, S3-class, S4-class:</a:t>
            </a:r>
          </a:p>
          <a:p>
            <a:pPr lvl="1"/>
            <a:r>
              <a:rPr lang="de-DE" dirty="0"/>
              <a:t>Checks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type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s3_class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s4_class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(a=c(1,2)),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since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b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</a:b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					      S4-object</a:t>
            </a:r>
          </a:p>
          <a:p>
            <a:pPr lvl="2"/>
            <a:r>
              <a:rPr lang="de-DE" dirty="0"/>
              <a:t>i.e.,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 type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), S3-class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), </a:t>
            </a:r>
            <a:r>
              <a:rPr lang="de-DE" dirty="0" err="1"/>
              <a:t>or</a:t>
            </a:r>
            <a:r>
              <a:rPr lang="de-DE" dirty="0"/>
              <a:t> S4-class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D284B1-493D-4861-8B0D-3FF735AD9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0CA9D-29EC-48F2-9ADD-7D7E434488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21267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CCBE1-34C1-44C4-9D02-E1E2E448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5F645-48CF-451F-AA18-0CD62477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True and </a:t>
            </a:r>
            <a:r>
              <a:rPr lang="de-DE" dirty="0" err="1"/>
              <a:t>False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an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(2 &lt; 4)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expect_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false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(2 &lt; 4) 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error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8472CE-A2E9-4534-9D62-D50C5E023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C70263-6F17-4434-80B9-F7025E910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952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6474F-2844-43C9-A343-ABC0DCB7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002A9-9442-44BC-90FB-D7894909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altLang="de-DE" dirty="0"/>
              <a:t>R-</a:t>
            </a:r>
            <a:r>
              <a:rPr lang="de-DE" altLang="de-DE" dirty="0" err="1"/>
              <a:t>packages</a:t>
            </a:r>
            <a:r>
              <a:rPr lang="de-DE" altLang="de-DE" dirty="0"/>
              <a:t>:</a:t>
            </a:r>
          </a:p>
          <a:p>
            <a:pPr lvl="1"/>
            <a:r>
              <a:rPr lang="de-DE" altLang="de-DE" dirty="0"/>
              <a:t>Book </a:t>
            </a:r>
            <a:r>
              <a:rPr lang="de-DE" altLang="de-DE" dirty="0" err="1"/>
              <a:t>of</a:t>
            </a:r>
            <a:r>
              <a:rPr lang="de-DE" altLang="de-DE" dirty="0"/>
              <a:t> Hadley </a:t>
            </a:r>
            <a:r>
              <a:rPr lang="de-DE" altLang="de-DE" dirty="0" err="1"/>
              <a:t>Wickham</a:t>
            </a:r>
            <a:r>
              <a:rPr lang="de-DE" altLang="de-DE" dirty="0"/>
              <a:t> and Jenny Bryan, open </a:t>
            </a:r>
            <a:r>
              <a:rPr lang="de-DE" altLang="de-DE" dirty="0" err="1"/>
              <a:t>available</a:t>
            </a:r>
            <a:r>
              <a:rPr lang="de-DE" altLang="de-DE" dirty="0"/>
              <a:t> at </a:t>
            </a:r>
            <a:r>
              <a:rPr lang="de-DE" altLang="de-DE" dirty="0">
                <a:hlinkClick r:id="rId2"/>
              </a:rPr>
              <a:t>https://r-pkgs.org/</a:t>
            </a:r>
            <a:endParaRPr lang="de-DE" altLang="de-DE" dirty="0"/>
          </a:p>
          <a:p>
            <a:pPr marL="182562" indent="0">
              <a:buNone/>
            </a:pPr>
            <a:r>
              <a:rPr lang="de-DE" altLang="de-DE" dirty="0"/>
              <a:t>Who </a:t>
            </a:r>
            <a:r>
              <a:rPr lang="de-DE" altLang="de-DE" dirty="0" err="1"/>
              <a:t>did</a:t>
            </a:r>
            <a:r>
              <a:rPr lang="de-DE" altLang="de-DE" dirty="0"/>
              <a:t> </a:t>
            </a:r>
            <a:r>
              <a:rPr lang="de-DE" altLang="de-DE" dirty="0" err="1"/>
              <a:t>what</a:t>
            </a:r>
            <a:r>
              <a:rPr lang="de-DE" altLang="de-DE" dirty="0"/>
              <a:t>?</a:t>
            </a:r>
          </a:p>
          <a:p>
            <a:pPr lvl="1"/>
            <a:r>
              <a:rPr lang="de-DE" altLang="de-DE" dirty="0"/>
              <a:t>Paper </a:t>
            </a:r>
            <a:r>
              <a:rPr lang="de-DE" altLang="de-DE" dirty="0" err="1"/>
              <a:t>about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roles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people</a:t>
            </a:r>
            <a:r>
              <a:rPr lang="de-DE" altLang="de-DE" dirty="0"/>
              <a:t> </a:t>
            </a:r>
            <a:r>
              <a:rPr lang="de-DE" altLang="de-DE" dirty="0" err="1"/>
              <a:t>who</a:t>
            </a:r>
            <a:r>
              <a:rPr lang="de-DE" altLang="de-DE" dirty="0"/>
              <a:t> </a:t>
            </a:r>
            <a:r>
              <a:rPr lang="de-DE" altLang="de-DE" dirty="0" err="1"/>
              <a:t>contributed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package</a:t>
            </a:r>
            <a:endParaRPr lang="de-DE" altLang="de-DE" dirty="0"/>
          </a:p>
          <a:p>
            <a:pPr lvl="1"/>
            <a:r>
              <a:rPr lang="de-DE" altLang="de-DE" dirty="0" err="1"/>
              <a:t>pdf</a:t>
            </a:r>
            <a:r>
              <a:rPr lang="de-DE" altLang="de-DE" dirty="0"/>
              <a:t>: </a:t>
            </a:r>
            <a:r>
              <a:rPr lang="de-DE" altLang="de-DE" dirty="0">
                <a:hlinkClick r:id="rId3"/>
              </a:rPr>
              <a:t>https://epub.wu.ac.at/6395/1/RJ-2012-009.pdf</a:t>
            </a:r>
            <a:endParaRPr lang="de-DE" dirty="0"/>
          </a:p>
          <a:p>
            <a:pPr marL="182562" indent="0">
              <a:buNone/>
            </a:pPr>
            <a:r>
              <a:rPr lang="de-DE" dirty="0"/>
              <a:t>All </a:t>
            </a:r>
            <a:r>
              <a:rPr lang="de-DE" dirty="0" err="1"/>
              <a:t>about</a:t>
            </a:r>
            <a:r>
              <a:rPr lang="de-DE" dirty="0"/>
              <a:t> R:</a:t>
            </a:r>
          </a:p>
          <a:p>
            <a:pPr lvl="1"/>
            <a:r>
              <a:rPr lang="de-DE" sz="1800" dirty="0">
                <a:hlinkClick r:id="rId4"/>
              </a:rPr>
              <a:t>https://cran.r-project.org/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Manuals (</a:t>
            </a:r>
            <a:r>
              <a:rPr lang="de-DE" sz="1800" dirty="0" err="1">
                <a:sym typeface="Wingdings" panose="05000000000000000000" pitchFamily="2" charset="2"/>
              </a:rPr>
              <a:t>bottom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left</a:t>
            </a:r>
            <a:r>
              <a:rPr lang="de-DE" sz="1800" dirty="0">
                <a:sym typeface="Wingdings" panose="05000000000000000000" pitchFamily="2" charset="2"/>
              </a:rPr>
              <a:t>)</a:t>
            </a:r>
            <a:endParaRPr lang="de-DE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6828F5-86AD-4750-AEBB-ED7733C8FF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3C3FC-C82A-46EA-8177-7BACCAFB9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6" name="Grafik 5" descr="Bücher">
            <a:extLst>
              <a:ext uri="{FF2B5EF4-FFF2-40B4-BE49-F238E27FC236}">
                <a16:creationId xmlns:a16="http://schemas.microsoft.com/office/drawing/2014/main" id="{847D2EC1-A108-4304-8391-14B0356E8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76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CDD74-B79B-4D11-B6A5-463DACC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15B47-EBDF-4033-8FE1-6FCB91C9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2"/>
              </a:rPr>
              <a:t>https://testthat.r-lib.org/articles/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18352E-5DDA-4C81-8E80-F6634A760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ECDA5-2C30-4899-8798-071042D20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148583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F69A9-051A-401A-A515-EDD03B73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96FDA-A232-4A35-9263-FEAAF610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Alternative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tinytest</a:t>
            </a:r>
            <a:r>
              <a:rPr lang="de-DE" dirty="0">
                <a:ea typeface="Inconsolata" panose="00000509000000000000" pitchFamily="49" charset="0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RUnit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Advantage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tinytest</a:t>
            </a:r>
            <a:r>
              <a:rPr lang="de-DE" dirty="0">
                <a:ea typeface="Inconsolata" panose="00000509000000000000" pitchFamily="49" charset="0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RUnit</a:t>
            </a:r>
            <a:r>
              <a:rPr lang="de-DE" dirty="0">
                <a:ea typeface="Inconsolata" panose="00000509000000000000" pitchFamily="49" charset="0"/>
              </a:rPr>
              <a:t>: </a:t>
            </a:r>
          </a:p>
          <a:p>
            <a:pPr lvl="1"/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dependencies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than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r>
              <a:rPr lang="de-DE" dirty="0">
                <a:ea typeface="Inconsolata" panose="00000509000000000000" pitchFamily="49" charset="0"/>
              </a:rPr>
              <a:t>, 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i.e., </a:t>
            </a:r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DESCRIPTION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file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these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packages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compared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Disadvantage</a:t>
            </a:r>
            <a:r>
              <a:rPr lang="de-DE" dirty="0">
                <a:ea typeface="Inconsolata" panose="00000509000000000000" pitchFamily="49" charset="0"/>
              </a:rPr>
              <a:t>:</a:t>
            </a:r>
          </a:p>
          <a:p>
            <a:pPr lvl="1"/>
            <a:r>
              <a:rPr lang="de-DE" dirty="0" err="1">
                <a:ea typeface="Inconsolata" panose="00000509000000000000" pitchFamily="49" charset="0"/>
              </a:rPr>
              <a:t>less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comfort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>
                <a:ea typeface="Inconsolata" panose="00000509000000000000" pitchFamily="49" charset="0"/>
              </a:rPr>
              <a:t>i.e., </a:t>
            </a:r>
            <a:r>
              <a:rPr lang="de-DE" dirty="0" err="1">
                <a:ea typeface="Inconsolata" panose="00000509000000000000" pitchFamily="49" charset="0"/>
              </a:rPr>
              <a:t>there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are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more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functions</a:t>
            </a:r>
            <a:r>
              <a:rPr lang="de-DE" dirty="0">
                <a:ea typeface="Inconsolata" panose="00000509000000000000" pitchFamily="49" charset="0"/>
              </a:rPr>
              <a:t> in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testthat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Why</a:t>
            </a:r>
            <a:r>
              <a:rPr lang="de-DE" dirty="0">
                <a:ea typeface="Inconsolata" panose="00000509000000000000" pitchFamily="49" charset="0"/>
              </a:rPr>
              <a:t> do </a:t>
            </a:r>
            <a:r>
              <a:rPr lang="de-DE" dirty="0" err="1">
                <a:ea typeface="Inconsolata" panose="00000509000000000000" pitchFamily="49" charset="0"/>
              </a:rPr>
              <a:t>dependencies</a:t>
            </a:r>
            <a:r>
              <a:rPr lang="de-DE" dirty="0">
                <a:ea typeface="Inconsolata" panose="00000509000000000000" pitchFamily="49" charset="0"/>
              </a:rPr>
              <a:t> matter?: </a:t>
            </a:r>
            <a:r>
              <a:rPr lang="de-DE" dirty="0">
                <a:ea typeface="Inconsolata" panose="00000509000000000000" pitchFamily="49" charset="0"/>
                <a:hlinkClick r:id="rId2"/>
              </a:rPr>
              <a:t>https://www.tinyverse.org/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1984D0-066E-4481-8F4E-435E6469A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3C3F8-9237-416C-AABE-E9EDBB9C8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9633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1C8E88-FD11-47B9-B412-46BF4442D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8400" indent="0">
                  <a:buNone/>
                </a:pP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package</a:t>
                </a:r>
                <a:r>
                  <a:rPr lang="de-DE" dirty="0"/>
                  <a:t> – </a:t>
                </a:r>
                <a:r>
                  <a:rPr lang="de-DE" dirty="0" err="1"/>
                  <a:t>test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derivatives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numeric</a:t>
                </a:r>
                <a:r>
                  <a:rPr lang="de-DE" dirty="0"/>
                  <a:t> derivatives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  <a:p>
                <a:r>
                  <a:rPr lang="de-DE" dirty="0"/>
                  <a:t>PDF and CDF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WienR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PDF and CDF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packages</a:t>
                </a:r>
                <a:r>
                  <a:rPr lang="de-DE" dirty="0"/>
                  <a:t> (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RWiener</a:t>
                </a:r>
                <a:r>
                  <a:rPr lang="de-DE" dirty="0"/>
                  <a:t>, 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rtdists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arguments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bound</a:t>
                </a:r>
                <a:r>
                  <a:rPr lang="de-DE" dirty="0"/>
                  <a:t> (</a:t>
                </a:r>
                <a:r>
                  <a:rPr lang="de-DE" dirty="0" err="1"/>
                  <a:t>or</a:t>
                </a:r>
                <a:r>
                  <a:rPr lang="de-DE" dirty="0"/>
                  <a:t> not </a:t>
                </a:r>
                <a:r>
                  <a:rPr lang="de-DE" dirty="0" err="1"/>
                  <a:t>numeric</a:t>
                </a:r>
                <a:r>
                  <a:rPr lang="de-DE" dirty="0"/>
                  <a:t>)</a:t>
                </a:r>
              </a:p>
              <a:p>
                <a:r>
                  <a:rPr lang="de-DE" dirty="0" err="1"/>
                  <a:t>sampling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specific</a:t>
                </a:r>
                <a:r>
                  <a:rPr lang="de-DE" dirty="0"/>
                  <a:t> seed </a:t>
                </a:r>
                <a:r>
                  <a:rPr lang="de-DE" dirty="0" err="1"/>
                  <a:t>leads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1C8E88-FD11-47B9-B412-46BF4442D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152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5173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 err="1"/>
              <a:t>Vignettes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73084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vignette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simple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vignette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57169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34071-7779-4470-8CD0-6A9D7075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/>
              <a:t>vignettes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A3816-4F7E-4842-A0B3-C474EC31C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File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types</a:t>
            </a:r>
            <a:r>
              <a:rPr lang="de-DE" dirty="0"/>
              <a:t>: </a:t>
            </a:r>
            <a:r>
              <a:rPr lang="de-DE" dirty="0" err="1"/>
              <a:t>any</a:t>
            </a:r>
            <a:r>
              <a:rPr lang="de-DE" dirty="0"/>
              <a:t>, but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pdf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Location:</a:t>
            </a:r>
          </a:p>
          <a:p>
            <a:pPr lvl="1"/>
            <a:r>
              <a:rPr lang="de-DE" dirty="0"/>
              <a:t>Source: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de-DE" dirty="0">
                <a:latin typeface="+mj-lt"/>
              </a:rPr>
              <a:t>(code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will </a:t>
            </a:r>
            <a:r>
              <a:rPr lang="de-DE" dirty="0" err="1">
                <a:latin typeface="+mj-lt"/>
              </a:rPr>
              <a:t>generate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file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/>
              <a:t>Output: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Default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Sweave</a:t>
            </a:r>
            <a:r>
              <a:rPr lang="de-DE" dirty="0"/>
              <a:t>, 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/simpler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namely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EC5E2B-FBB8-4B3E-9989-F743199A1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5BD8BE-15C6-4EA4-AEC5-6ED820689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66912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FDABB23-2BBF-41A9-81F7-9173DDB8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Packages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 and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88B50D-0F50-4F89-A6BC-6187D2D4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use_vignette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-vignette")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Add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latin typeface="+mj-lt"/>
              </a:rPr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latin typeface="+mj-lt"/>
              </a:rPr>
              <a:t> and also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VignetteBuilder</a:t>
            </a:r>
            <a:r>
              <a:rPr lang="de-DE" dirty="0">
                <a:latin typeface="+mj-lt"/>
              </a:rPr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Create an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template</a:t>
            </a:r>
            <a:r>
              <a:rPr lang="de-DE" dirty="0">
                <a:latin typeface="+mj-lt"/>
              </a:rPr>
              <a:t>-file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my-vignette.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Rmd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EFE03-41BF-4726-8C02-EBCF2F04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3BC8FE-1ACD-49B8-9E6A-6E398D9AD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156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51B492-EDC0-468F-AA71-F258782C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21" y="185000"/>
            <a:ext cx="776457" cy="9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BFC6B-DEB5-4A6B-A790-D36622DE7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59" y="185000"/>
            <a:ext cx="77586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533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Rmd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(code and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Knit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Knit</a:t>
            </a:r>
            <a:r>
              <a:rPr lang="de-DE" dirty="0"/>
              <a:t>-button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Cmd+Shift+K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Inspect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157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1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16102-3D0B-426B-846F-50C6D7C5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Vignette </a:t>
            </a:r>
            <a:r>
              <a:rPr lang="de-DE" dirty="0" err="1"/>
              <a:t>template</a:t>
            </a:r>
            <a:r>
              <a:rPr lang="de-DE" dirty="0"/>
              <a:t> (</a:t>
            </a:r>
            <a:r>
              <a:rPr lang="de-DE" dirty="0" err="1"/>
              <a:t>yaml</a:t>
            </a:r>
            <a:r>
              <a:rPr lang="de-DE" dirty="0"/>
              <a:t> code)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F5808-ECF6-4205-A9B1-B77F688920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011A5-8E81-4B52-9E76-0EDDCEE27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2F3DEE-0090-4350-A8DC-DE7E0A9BF377}"/>
              </a:ext>
            </a:extLst>
          </p:cNvPr>
          <p:cNvSpPr txBox="1">
            <a:spLocks/>
          </p:cNvSpPr>
          <p:nvPr/>
        </p:nvSpPr>
        <p:spPr bwMode="auto">
          <a:xfrm>
            <a:off x="3080676" y="2067694"/>
            <a:ext cx="2982648" cy="182658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de-DE" sz="1200" kern="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"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my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-vignette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1200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output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rmarkdown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html_vignette</a:t>
            </a:r>
            <a:endParaRPr lang="de-DE" sz="1200" kern="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200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&gt;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VignetteIndexEntry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-vignette}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VignetteEngine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rmarkdown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%\</a:t>
            </a:r>
            <a:r>
              <a:rPr lang="de-DE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VignetteEncoding</a:t>
            </a: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{UTF-8}</a:t>
            </a:r>
          </a:p>
          <a:p>
            <a:pPr marL="0" indent="0">
              <a:buNone/>
            </a:pPr>
            <a:r>
              <a:rPr lang="de-DE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1002484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34AAC-64D3-4945-979C-9116174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Fields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C3964-5BBC-4111-AF51-B2970FAE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Next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title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</a:t>
            </a:r>
            <a:r>
              <a:rPr lang="de-DE" dirty="0"/>
              <a:t>: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date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date: "`r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Sys.Date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()`"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quotes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A6BDFB-C24C-4B63-8D99-FD6DC70B2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26C993-CB28-4860-B6AE-7F3CB1E16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058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0C914-5423-4FC5-AF40-BF03DF08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7DBBB-B0CF-4BC3-9A6D-E507A8C7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Windows:</a:t>
            </a:r>
          </a:p>
          <a:p>
            <a:pPr lvl="1"/>
            <a:r>
              <a:rPr lang="de-DE" dirty="0">
                <a:hlinkClick r:id="rId2"/>
              </a:rPr>
              <a:t>https://cran.r-project.org/bin/windows/base/howto-R-4.2.html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0728BE-F517-4364-850E-606A905070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F95DD-49A8-424C-B668-55F66E04F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25242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5F193-649D-4534-921B-50C6B754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output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791C3-ABF2-4ABC-91A2-4D7CB5FB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html_vignette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/>
              <a:t>This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pdf_document</a:t>
            </a:r>
            <a:endParaRPr lang="de-DE" dirty="0"/>
          </a:p>
          <a:p>
            <a:pPr lvl="1"/>
            <a:r>
              <a:rPr lang="de-DE" dirty="0"/>
              <a:t>This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pdf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DC7C1-3E5F-4069-8094-0EBFDEFA7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46C83-A1A9-43C7-89FD-FCD45D069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12671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5BFCB-C7BB-4362-BE05-ABBD22A4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vignette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744DE-5B48-4890-8B06-400CE4F04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</a:t>
            </a:r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  <a:p>
            <a:pPr lvl="1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VignetteIndexEntry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{}</a:t>
            </a:r>
          </a:p>
          <a:p>
            <a:pPr lvl="2"/>
            <a:r>
              <a:rPr lang="de-DE" dirty="0"/>
              <a:t>The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appear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Vignette </a:t>
            </a:r>
            <a:r>
              <a:rPr lang="de-DE" dirty="0" err="1"/>
              <a:t>engine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VignetteEngine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knitr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  <a:endParaRPr lang="de-DE" dirty="0"/>
          </a:p>
          <a:p>
            <a:pPr lvl="2"/>
            <a:r>
              <a:rPr lang="de-DE" dirty="0" err="1"/>
              <a:t>Engoding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%\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VignetteEncoding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{UTF-8}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2034B-8749-48CB-B654-FAC4635E1D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BA37A7-A598-454D-8FCC-F6FEAB75A1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2281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16102-3D0B-426B-846F-50C6D7C5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Vignette </a:t>
            </a:r>
            <a:r>
              <a:rPr lang="de-DE" dirty="0" err="1"/>
              <a:t>template</a:t>
            </a:r>
            <a:r>
              <a:rPr lang="de-DE" dirty="0"/>
              <a:t> (</a:t>
            </a:r>
            <a:r>
              <a:rPr lang="de-DE" dirty="0" err="1"/>
              <a:t>knitting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6F5808-ECF6-4205-A9B1-B77F688920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011A5-8E81-4B52-9E76-0EDDCEE27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162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2F3DEE-0090-4350-A8DC-DE7E0A9BF377}"/>
              </a:ext>
            </a:extLst>
          </p:cNvPr>
          <p:cNvSpPr txBox="1">
            <a:spLocks/>
          </p:cNvSpPr>
          <p:nvPr/>
        </p:nvSpPr>
        <p:spPr bwMode="auto">
          <a:xfrm>
            <a:off x="3574310" y="2139702"/>
            <a:ext cx="1995380" cy="136815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```{r, include = FALSE}</a:t>
            </a:r>
          </a:p>
          <a:p>
            <a:pPr marL="0" indent="0">
              <a:buNone/>
            </a:pPr>
            <a:r>
              <a:rPr lang="en-US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200" kern="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opts_chunk$set</a:t>
            </a: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collapse = TRUE,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comment = "#&gt;"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kern="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```</a:t>
            </a:r>
            <a:endParaRPr lang="de-DE" sz="1200" kern="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758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6D0A5-6007-48B1-8E55-5DF0245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4AE19A-1BBC-4D40-9E75-F680E468F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markup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and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Readability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08C194-A970-4D7F-B16A-58B858128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28" y="4676775"/>
            <a:ext cx="3111897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3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A60B32-415E-41D7-B2DF-94682ABD5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914725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Section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headers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dirty="0"/>
              <a:t> Symbols: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1: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2: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1.1</a:t>
            </a:r>
          </a:p>
          <a:p>
            <a:pPr lvl="1"/>
            <a:r>
              <a:rPr lang="de-DE" dirty="0" err="1"/>
              <a:t>Heading</a:t>
            </a:r>
            <a:r>
              <a:rPr lang="de-DE" dirty="0"/>
              <a:t> 3: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###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Title 1.1.1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Horizontal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lines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hyphens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asterisks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Soft </a:t>
            </a:r>
            <a:r>
              <a:rPr lang="de-DE" dirty="0" err="1"/>
              <a:t>line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---</a:t>
            </a:r>
          </a:p>
          <a:p>
            <a:pPr lvl="1"/>
            <a:r>
              <a:rPr lang="de-DE" dirty="0"/>
              <a:t>Normal </a:t>
            </a:r>
            <a:r>
              <a:rPr lang="de-DE" dirty="0" err="1"/>
              <a:t>line</a:t>
            </a:r>
            <a:r>
              <a:rPr lang="de-DE" dirty="0"/>
              <a:t>: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***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28" y="4676775"/>
            <a:ext cx="3111897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3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095703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Unordered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/>
              <a:t> Symbol: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1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2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nested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four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spaces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Font typeface="Inconsolata" panose="00000509000000000000" pitchFamily="49" charset="0"/>
              <a:buChar char="&gt;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Ordered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a.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item: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1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nested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ordered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item 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3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4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25435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6DDED-0F06-4FE5-954A-CEF5A9BC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(R)</a:t>
            </a:r>
            <a:r>
              <a:rPr lang="de-DE" dirty="0" err="1"/>
              <a:t>Markdown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3CC62-64C4-4E30-ACEB-AFB07037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Non-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highlighted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code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r>
              <a:rPr lang="de-DE" dirty="0"/>
              <a:t>: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code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Font typeface="Inconsolata" panose="00000509000000000000" pitchFamily="49" charset="0"/>
              <a:buChar char="&gt;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Highlighted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 code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```{r}</a:t>
            </a:r>
            <a:r>
              <a:rPr lang="de-DE" dirty="0"/>
              <a:t>: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```{r}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code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A4E9E0-00DB-4AD4-8615-FB284E4EC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3"/>
              </a:rPr>
              <a:t>https://daringfireball.net/projects/markdown/syntax</a:t>
            </a:r>
            <a:endParaRPr lang="de-DE" altLang="de-DE" dirty="0"/>
          </a:p>
          <a:p>
            <a:pPr>
              <a:defRPr/>
            </a:pPr>
            <a:r>
              <a:rPr lang="de-DE" altLang="de-DE" dirty="0">
                <a:hlinkClick r:id="rId4"/>
              </a:rPr>
              <a:t>https://r-pkgs.org/vignettes.html</a:t>
            </a:r>
            <a:endParaRPr lang="de-DE" altLang="de-DE" dirty="0"/>
          </a:p>
          <a:p>
            <a:pPr>
              <a:defRPr/>
            </a:pPr>
            <a:endParaRPr lang="de-DE" altLang="de-DE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4E96F-1661-432B-B9BE-96AAD0673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92663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use_vignette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header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code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altLang="de-DE" dirty="0">
                <a:hlinkClick r:id="rId3"/>
              </a:rPr>
              <a:t>https://r-pkgs.org/vignettes.html</a:t>
            </a:r>
            <a:r>
              <a:rPr lang="de-DE" altLang="de-DE" dirty="0"/>
              <a:t> and </a:t>
            </a:r>
            <a:r>
              <a:rPr lang="de-DE" altLang="de-DE" dirty="0" err="1"/>
              <a:t>d</a:t>
            </a:r>
            <a:r>
              <a:rPr lang="de-DE" dirty="0" err="1"/>
              <a:t>iscover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code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```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{r}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ea typeface="Inconsolata" panose="00000509000000000000" pitchFamily="49" charset="0"/>
              </a:rPr>
              <a:t> </a:t>
            </a:r>
            <a:r>
              <a:rPr lang="de-DE" dirty="0">
                <a:ea typeface="Inconsolata" panose="00000509000000000000" pitchFamily="49" charset="0"/>
              </a:rPr>
              <a:t>and </a:t>
            </a:r>
            <a:r>
              <a:rPr lang="de-DE" dirty="0" err="1">
                <a:ea typeface="Inconsolata" panose="00000509000000000000" pitchFamily="49" charset="0"/>
              </a:rPr>
              <a:t>other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options</a:t>
            </a:r>
            <a:endParaRPr lang="de-DE" altLang="de-DE" dirty="0"/>
          </a:p>
          <a:p>
            <a:pPr marL="525600" indent="-457200">
              <a:buFont typeface="+mj-lt"/>
              <a:buAutoNum type="arabicPeriod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167</a:t>
            </a:fld>
            <a:endParaRPr lang="de-DE" alt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8BB79AA-0DD5-441D-AFE2-928F2AAF5BA4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DD131E0-1E86-422B-AD68-66CCC411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13" name="Grafik 12" descr="Erhobene Hand">
              <a:extLst>
                <a:ext uri="{FF2B5EF4-FFF2-40B4-BE49-F238E27FC236}">
                  <a16:creationId xmlns:a16="http://schemas.microsoft.com/office/drawing/2014/main" id="{524EEEBA-768F-4A00-9F01-66EAC7DB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14" name="Grafik 13" descr="Erhobene Hand">
              <a:extLst>
                <a:ext uri="{FF2B5EF4-FFF2-40B4-BE49-F238E27FC236}">
                  <a16:creationId xmlns:a16="http://schemas.microsoft.com/office/drawing/2014/main" id="{17C331F9-752B-496C-A688-C34BF3C2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69DCE5BB-C5F0-48A1-83DD-B3AE63D5CA1E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096877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E8B0F-600A-468C-ABF1-8482227F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2D8031-02A6-43DF-8685-65F47602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additional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endParaRPr lang="de-DE" dirty="0"/>
          </a:p>
          <a:p>
            <a:pPr lvl="1"/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not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</a:rPr>
              <a:t>vignette</a:t>
            </a:r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all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vignette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properly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Keep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DB8AD7-2F4B-4F7F-B081-25030532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AFC0D1-A52A-4EEB-904E-F6C7A1FB0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4779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F1C90-8AF1-4613-BAFC-6AEE7AC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6BAA0-D4AA-4FC6-8D95-BB9798F5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homepage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rmarkdown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https://rmarkdown.rstudio.com/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thorough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066891-2556-415E-B3DA-ACBEBE0C3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EF4031-CF7A-44B8-BFED-5B09CA952E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18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93E229-653D-41C1-8E7E-6E15CDC0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Structure</a:t>
            </a:r>
            <a:r>
              <a:rPr lang="de-DE" cap="none" dirty="0"/>
              <a:t> </a:t>
            </a:r>
            <a:r>
              <a:rPr lang="de-DE" cap="none" dirty="0" err="1"/>
              <a:t>of</a:t>
            </a:r>
            <a:r>
              <a:rPr lang="de-DE" cap="none" dirty="0"/>
              <a:t> R-</a:t>
            </a:r>
            <a:r>
              <a:rPr lang="de-DE" cap="none" dirty="0" err="1"/>
              <a:t>packages</a:t>
            </a:r>
            <a:endParaRPr lang="de-DE" cap="non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896798-1759-42FC-B230-80637486F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6EACA5-5A19-41EE-88F7-A5CC7DDBC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504DF8-DDC3-49D7-A135-3CC64906E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23479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/>
              <a:t>C/C++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170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47992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simpler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C++ code in R?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171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635667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2A414-A739-4E53-8E1A-FC0D458B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 and </a:t>
            </a:r>
            <a:r>
              <a:rPr lang="de-DE" dirty="0" err="1"/>
              <a:t>drawbacks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FA0F8-5E1C-44FE-BBA3-774276C8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Benefits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C++ in R: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lvl="1"/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efficient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faster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Drawbacks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C++ in R: </a:t>
            </a:r>
          </a:p>
          <a:p>
            <a:pPr lvl="1"/>
            <a:r>
              <a:rPr lang="de-DE" dirty="0"/>
              <a:t>More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error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prone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the</a:t>
            </a:r>
            <a:r>
              <a:rPr lang="de-DE" dirty="0"/>
              <a:t> C++ code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rules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C++ </a:t>
            </a:r>
            <a:r>
              <a:rPr lang="de-DE" dirty="0" err="1">
                <a:sym typeface="Wingdings" panose="05000000000000000000" pitchFamily="2" charset="2"/>
              </a:rPr>
              <a:t>functions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produce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console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output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messages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errors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warnings</a:t>
            </a:r>
            <a:r>
              <a:rPr lang="de-DE" dirty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C++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complex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language</a:t>
            </a:r>
            <a:r>
              <a:rPr lang="de-DE" dirty="0">
                <a:sym typeface="Wingdings" panose="05000000000000000000" pitchFamily="2" charset="2"/>
              </a:rPr>
              <a:t>: e.g., </a:t>
            </a:r>
            <a:r>
              <a:rPr lang="de-DE" dirty="0" err="1">
                <a:sym typeface="Wingdings" panose="05000000000000000000" pitchFamily="2" charset="2"/>
              </a:rPr>
              <a:t>debugging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nightmare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84A1-6364-43A4-A3B6-60CE6B50DE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EFB4C-DFF3-4DE2-805E-02D38B8EE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12950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7983-4D2F-45D2-9D12-FD54A520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13875C-DE95-4E3D-9ACF-64E028441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46225"/>
                <a:ext cx="8362950" cy="3036888"/>
              </a:xfrm>
            </p:spPr>
            <p:txBody>
              <a:bodyPr/>
              <a:lstStyle/>
              <a:p>
                <a:pPr marL="68400" indent="0">
                  <a:buNone/>
                </a:pPr>
                <a:r>
                  <a:rPr lang="de-DE" dirty="0"/>
                  <a:t>All </a:t>
                </a:r>
                <a:r>
                  <a:rPr lang="de-DE" dirty="0" err="1"/>
                  <a:t>files</a:t>
                </a:r>
                <a:r>
                  <a:rPr lang="de-DE" dirty="0"/>
                  <a:t> </a:t>
                </a:r>
                <a:r>
                  <a:rPr lang="de-DE" dirty="0" err="1"/>
                  <a:t>connected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C++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src</a:t>
                </a:r>
                <a:r>
                  <a:rPr lang="de-D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de-DE" dirty="0"/>
                  <a:t> </a:t>
                </a:r>
                <a:r>
                  <a:rPr lang="de-DE" dirty="0" err="1"/>
                  <a:t>folder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Sources </a:t>
                </a:r>
                <a:r>
                  <a:rPr lang="de-DE" dirty="0" err="1"/>
                  <a:t>files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</a:p>
              <a:p>
                <a:pPr lvl="2"/>
                <a:r>
                  <a:rPr lang="de-DE" dirty="0"/>
                  <a:t>C++ </a:t>
                </a:r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/>
                  <a:t>extensions</a:t>
                </a:r>
                <a:r>
                  <a:rPr lang="de-DE" dirty="0"/>
                  <a:t>: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cpp</a:t>
                </a:r>
                <a:r>
                  <a:rPr lang="de-DE" dirty="0"/>
                  <a:t> and</a:t>
                </a:r>
              </a:p>
              <a:p>
                <a:pPr lvl="2"/>
                <a:r>
                  <a:rPr lang="de-DE" dirty="0"/>
                  <a:t>C </a:t>
                </a:r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/>
                  <a:t>extension</a:t>
                </a:r>
                <a:r>
                  <a:rPr lang="de-DE" dirty="0"/>
                  <a:t>: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.c</a:t>
                </a:r>
                <a:endParaRPr lang="de-DE" dirty="0"/>
              </a:p>
              <a:p>
                <a:pPr lvl="1"/>
                <a:r>
                  <a:rPr lang="de-DE" dirty="0"/>
                  <a:t>Header </a:t>
                </a:r>
                <a:r>
                  <a:rPr lang="de-DE" dirty="0" err="1"/>
                  <a:t>files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.h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headers</a:t>
                </a:r>
                <a:r>
                  <a:rPr lang="de-DE" dirty="0"/>
                  <a:t> (do </a:t>
                </a:r>
                <a:r>
                  <a:rPr lang="de-DE" dirty="0">
                    <a:solidFill>
                      <a:srgbClr val="FF0000"/>
                    </a:solidFill>
                  </a:rPr>
                  <a:t>not </a:t>
                </a:r>
                <a:r>
                  <a:rPr lang="de-DE" dirty="0" err="1">
                    <a:solidFill>
                      <a:srgbClr val="FF0000"/>
                    </a:solidFill>
                  </a:rPr>
                  <a:t>use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hpp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 err="1"/>
                  <a:t>Compilation</a:t>
                </a:r>
                <a:r>
                  <a:rPr lang="de-DE" dirty="0"/>
                  <a:t> and </a:t>
                </a:r>
                <a:r>
                  <a:rPr lang="de-DE" dirty="0" err="1"/>
                  <a:t>linking</a:t>
                </a:r>
                <a:r>
                  <a:rPr lang="de-DE" dirty="0"/>
                  <a:t> </a:t>
                </a:r>
                <a:r>
                  <a:rPr lang="de-DE" dirty="0" err="1"/>
                  <a:t>info</a:t>
                </a:r>
                <a:r>
                  <a:rPr lang="de-DE" dirty="0"/>
                  <a:t>: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specify</a:t>
                </a:r>
                <a:r>
                  <a:rPr lang="de-DE" dirty="0"/>
                  <a:t>, e.g., </a:t>
                </a:r>
                <a:r>
                  <a:rPr lang="de-DE" dirty="0" err="1"/>
                  <a:t>the</a:t>
                </a:r>
                <a:r>
                  <a:rPr lang="de-DE" dirty="0"/>
                  <a:t> C++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, </a:t>
                </a:r>
                <a:r>
                  <a:rPr lang="de-DE" dirty="0" err="1"/>
                  <a:t>create</a:t>
                </a:r>
                <a:r>
                  <a:rPr lang="de-DE" dirty="0"/>
                  <a:t> a </a:t>
                </a:r>
              </a:p>
              <a:p>
                <a:pPr lvl="2"/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Makevars</a:t>
                </a:r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Linux and Mac)</a:t>
                </a:r>
              </a:p>
              <a:p>
                <a:pPr lvl="2"/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Makevars.win</a:t>
                </a:r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Windows)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CXX_STD = CXX</a:t>
                </a:r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11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specifying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dirty="0"/>
                          <m:t>11</m:t>
                        </m:r>
                      </m:e>
                      <m:sup>
                        <m:r>
                          <m:rPr>
                            <m:nor/>
                          </m:rPr>
                          <a:rPr lang="de-DE" dirty="0"/>
                          <m:t>th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13875C-DE95-4E3D-9ACF-64E028441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46225"/>
                <a:ext cx="8362950" cy="3036888"/>
              </a:xfrm>
              <a:blipFill>
                <a:blip r:embed="rId2"/>
                <a:stretch>
                  <a:fillRect t="-1205" b="-7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BFA637-BEDF-4B0D-8F35-7FCA9EC3F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74C22-6894-42AC-A490-645F68C8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471438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7983-4D2F-45D2-9D12-FD54A520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3875C-DE95-4E3D-9ACF-64E02844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Typicall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C++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in 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a C++ </a:t>
            </a:r>
            <a:r>
              <a:rPr lang="de-DE" dirty="0" err="1"/>
              <a:t>function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a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R. </a:t>
            </a:r>
          </a:p>
          <a:p>
            <a:pPr lvl="2"/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different.</a:t>
            </a:r>
          </a:p>
          <a:p>
            <a:pPr lvl="3"/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C++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R: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&gt;_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init.c</a:t>
            </a:r>
            <a:endParaRPr lang="de-DE" dirty="0"/>
          </a:p>
          <a:p>
            <a:pPr lvl="2"/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BFA637-BEDF-4B0D-8F35-7FCA9EC3F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74C22-6894-42AC-A490-645F68C8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35459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8132B-9A0A-4EE4-9788-7645430F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8C4D96-F1E3-4BEA-8B09-4C4EA76ED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AC7948-D174-4B19-AB7A-5F17941FC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175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0E4DCA-0CA2-4E2C-8085-C294A0C345B5}"/>
              </a:ext>
            </a:extLst>
          </p:cNvPr>
          <p:cNvSpPr txBox="1">
            <a:spLocks/>
          </p:cNvSpPr>
          <p:nvPr/>
        </p:nvSpPr>
        <p:spPr bwMode="auto">
          <a:xfrm>
            <a:off x="2650286" y="915566"/>
            <a:ext cx="4369986" cy="358640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circle.cpp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C_PI = 3.14159265358979323846;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 x, int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result = 1;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for (int ii = 0; ii &lt;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ii++) result = result * x;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result;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 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circle area A = pi * r^2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(double 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A =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C_PI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power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(r, 2);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("The area of the circle is\n:", A);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A;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7BDCB8A-9D7D-4F4F-929B-FEF443A32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5489"/>
            <a:ext cx="103617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3.14159265358979323846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DE256F-B3B4-45FD-B336-339E303F3CE5}"/>
              </a:ext>
            </a:extLst>
          </p:cNvPr>
          <p:cNvSpPr txBox="1"/>
          <p:nvPr/>
        </p:nvSpPr>
        <p:spPr>
          <a:xfrm>
            <a:off x="429033" y="3320115"/>
            <a:ext cx="1694695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/>
              <a:t>Function</a:t>
            </a:r>
            <a:r>
              <a:rPr lang="de-DE" sz="1200" dirty="0"/>
              <a:t> </a:t>
            </a: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in 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AA9005-887E-4C7F-BA89-F92A06ED59D8}"/>
              </a:ext>
            </a:extLst>
          </p:cNvPr>
          <p:cNvSpPr txBox="1"/>
          <p:nvPr/>
        </p:nvSpPr>
        <p:spPr>
          <a:xfrm>
            <a:off x="427704" y="1780784"/>
            <a:ext cx="1479892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/>
              <a:t>Nuissance</a:t>
            </a:r>
            <a:r>
              <a:rPr lang="de-DE" sz="1200" dirty="0"/>
              <a:t> </a:t>
            </a:r>
            <a:r>
              <a:rPr lang="de-DE" sz="1200" dirty="0" err="1"/>
              <a:t>function</a:t>
            </a:r>
            <a:endParaRPr lang="de-DE" sz="12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0685033-58AD-4754-9E22-473CFD6D99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07596" y="1919284"/>
            <a:ext cx="742690" cy="91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D195698-3275-40CE-8E05-767FB99E5A2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23728" y="3458615"/>
            <a:ext cx="526558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8132B-9A0A-4EE4-9788-7645430F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– outsource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8C4D96-F1E3-4BEA-8B09-4C4EA76ED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AC7948-D174-4B19-AB7A-5F17941FC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176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0E4DCA-0CA2-4E2C-8085-C294A0C345B5}"/>
              </a:ext>
            </a:extLst>
          </p:cNvPr>
          <p:cNvSpPr txBox="1">
            <a:spLocks/>
          </p:cNvSpPr>
          <p:nvPr/>
        </p:nvSpPr>
        <p:spPr bwMode="auto">
          <a:xfrm>
            <a:off x="2650480" y="1851670"/>
            <a:ext cx="3843428" cy="250316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circle.cpp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tools.h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 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for C_PI and power()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circle area A = pi * r^2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(double 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A =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C_PI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power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(r, 2);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("The area of the circle is\n:", A);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A;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...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7BDCB8A-9D7D-4F4F-929B-FEF443A32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5489"/>
            <a:ext cx="103617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3.14159265358979323846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6A2458-A40D-4203-B638-40FC56C24197}"/>
              </a:ext>
            </a:extLst>
          </p:cNvPr>
          <p:cNvSpPr txBox="1"/>
          <p:nvPr/>
        </p:nvSpPr>
        <p:spPr>
          <a:xfrm>
            <a:off x="434856" y="2707713"/>
            <a:ext cx="1694695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/>
              <a:t>Function</a:t>
            </a:r>
            <a:r>
              <a:rPr lang="de-DE" sz="1200" dirty="0"/>
              <a:t> </a:t>
            </a: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in 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3BCFFDA-5CC4-461F-9117-1649B1CC7E2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29551" y="2846213"/>
            <a:ext cx="526558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06707EA-09EC-4687-8B7E-8E5787827A5E}"/>
              </a:ext>
            </a:extLst>
          </p:cNvPr>
          <p:cNvSpPr txBox="1"/>
          <p:nvPr/>
        </p:nvSpPr>
        <p:spPr>
          <a:xfrm>
            <a:off x="434856" y="2072072"/>
            <a:ext cx="1400841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Outsourcing code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606463-7F8F-47A8-AF9E-2FB6E970F89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35697" y="2210572"/>
            <a:ext cx="814783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ACA55-0F4E-421A-8653-60734F6B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Outsourced</a:t>
            </a:r>
            <a:r>
              <a:rPr lang="de-DE" dirty="0"/>
              <a:t> code (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and </a:t>
            </a:r>
            <a:r>
              <a:rPr lang="de-DE" dirty="0">
                <a:latin typeface="Consolas" panose="020B0609020204030204" pitchFamily="49" charset="0"/>
              </a:rPr>
              <a:t>.h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2E9C62-FA5C-4B31-9926-CDC5588EF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411FE0-A104-45F1-8A1A-B19F8D432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177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D903929-F016-4302-BBF5-7F9000875D0B}"/>
              </a:ext>
            </a:extLst>
          </p:cNvPr>
          <p:cNvSpPr txBox="1">
            <a:spLocks/>
          </p:cNvSpPr>
          <p:nvPr/>
        </p:nvSpPr>
        <p:spPr bwMode="auto">
          <a:xfrm>
            <a:off x="535736" y="1995686"/>
            <a:ext cx="3843428" cy="224143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tools.cpp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x to the power of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 x, int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result = 1;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for (int ii = 0; ii &lt;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ii++)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result = result * x;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}  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result;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 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9A6C23F-06F2-4E08-A838-AA7BAC0AAECC}"/>
              </a:ext>
            </a:extLst>
          </p:cNvPr>
          <p:cNvSpPr txBox="1">
            <a:spLocks/>
          </p:cNvSpPr>
          <p:nvPr/>
        </p:nvSpPr>
        <p:spPr bwMode="auto">
          <a:xfrm>
            <a:off x="4572000" y="1785520"/>
            <a:ext cx="4379162" cy="265843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tools.h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ifndef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TOOLS_H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#define TOOLS_H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ifndef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C_PI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#define C_PI 3.14159265358979323846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#endif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power(double, int);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41692271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C1180-5BC7-43DA-9B84-CE3F5932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solas" panose="020B0609020204030204" pitchFamily="49" charset="0"/>
              </a:rPr>
              <a:t>Makevars</a:t>
            </a:r>
            <a:r>
              <a:rPr lang="de-DE" dirty="0"/>
              <a:t> and </a:t>
            </a:r>
            <a:r>
              <a:rPr lang="de-DE" dirty="0" err="1">
                <a:latin typeface="Consolas" panose="020B0609020204030204" pitchFamily="49" charset="0"/>
              </a:rPr>
              <a:t>Makevars.win</a:t>
            </a:r>
            <a:r>
              <a:rPr lang="de-DE" dirty="0"/>
              <a:t> – Flags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59A2BB-C864-4233-AC61-49709A940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3B4B5-8E90-4854-9CF3-7DBE8BE45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FAA85F-5FFD-4AC3-ADAD-11373885060D}"/>
              </a:ext>
            </a:extLst>
          </p:cNvPr>
          <p:cNvSpPr txBox="1">
            <a:spLocks/>
          </p:cNvSpPr>
          <p:nvPr/>
        </p:nvSpPr>
        <p:spPr bwMode="auto">
          <a:xfrm>
            <a:off x="611560" y="2280909"/>
            <a:ext cx="2592288" cy="201622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Makevars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C++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standard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CXX_STD = CXX11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important libraries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PKG_LIBS = $(GSL_LIBS)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...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0EEB499-FD06-4AAA-9BE7-66985805CEA7}"/>
              </a:ext>
            </a:extLst>
          </p:cNvPr>
          <p:cNvSpPr txBox="1">
            <a:spLocks/>
          </p:cNvSpPr>
          <p:nvPr/>
        </p:nvSpPr>
        <p:spPr bwMode="auto">
          <a:xfrm>
            <a:off x="4598155" y="2280909"/>
            <a:ext cx="3997786" cy="201622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Makevars.win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C++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standard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CXX_STD = CXX11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important libraries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PKG_LIBS = -L$(LIB_GSL)/lib -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lgsl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-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lgslcblas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–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lR</a:t>
            </a: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...</a:t>
            </a:r>
          </a:p>
        </p:txBody>
      </p:sp>
    </p:spTree>
    <p:extLst>
      <p:ext uri="{BB962C8B-B14F-4D97-AF65-F5344CB8AC3E}">
        <p14:creationId xmlns:p14="http://schemas.microsoft.com/office/powerpoint/2010/main" val="609685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CF0C-544B-4A35-82D7-6540BE49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pkgname</a:t>
            </a:r>
            <a:r>
              <a:rPr lang="de-DE" dirty="0">
                <a:latin typeface="Consolas" panose="020B0609020204030204" pitchFamily="49" charset="0"/>
              </a:rPr>
              <a:t>&gt;_</a:t>
            </a:r>
            <a:r>
              <a:rPr lang="de-DE" dirty="0" err="1">
                <a:latin typeface="Consolas" panose="020B0609020204030204" pitchFamily="49" charset="0"/>
              </a:rPr>
              <a:t>init.c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D633-0336-4038-A762-120E04C9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init.c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wrapper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wfnc_name</a:t>
            </a:r>
            <a:r>
              <a:rPr lang="de-DE" dirty="0"/>
              <a:t>)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usable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out &lt;-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wfnc_name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arg1, arg2, arg3)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557F11-20DA-4CAD-8D58-6550ABF73C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A5DB12-B45A-48E5-A0B0-763BD04210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113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13C2ED-DEF9-4AA2-8ED9-1BD3884F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153FE3-FD35-4E05-9AFF-C3B78FF4A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optional?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skeleton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58FBE7-9C0C-4AA7-9BCE-5639440A15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684AD-886D-4219-8F45-99CB4A104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11672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D85D2-D3F4-4572-AB16-97D5CD8B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pkgname</a:t>
            </a:r>
            <a:r>
              <a:rPr lang="de-DE" dirty="0">
                <a:latin typeface="Consolas" panose="020B0609020204030204" pitchFamily="49" charset="0"/>
              </a:rPr>
              <a:t>&gt;_</a:t>
            </a:r>
            <a:r>
              <a:rPr lang="de-DE" dirty="0" err="1">
                <a:latin typeface="Consolas" panose="020B0609020204030204" pitchFamily="49" charset="0"/>
              </a:rPr>
              <a:t>init.c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C2427E-1E4E-4EB5-94BF-6EDD0CB39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EC5104-63D9-455B-96D1-58F409429E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180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905C56B-19DF-497A-BCAD-CEBC624BE01E}"/>
              </a:ext>
            </a:extLst>
          </p:cNvPr>
          <p:cNvSpPr txBox="1">
            <a:spLocks/>
          </p:cNvSpPr>
          <p:nvPr/>
        </p:nvSpPr>
        <p:spPr bwMode="auto">
          <a:xfrm>
            <a:off x="4788024" y="987574"/>
            <a:ext cx="3960440" cy="365134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Rinternals.h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stdlib.h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 // for NULL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R_ext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Rdynload.h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900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/* FIXME: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Check these declarations against the C/Fortran source code.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*/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/* .Call calls */</a:t>
            </a:r>
          </a:p>
          <a:p>
            <a:pPr marL="68400" indent="0">
              <a:buNone/>
            </a:pP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(SEXP);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static const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R_CallMethodDef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CallEntries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[] = {</a:t>
            </a:r>
          </a:p>
          <a:p>
            <a:pPr marL="68400" indent="0">
              <a:buNone/>
            </a:pP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{"_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(DL_FUNC) &amp;_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1},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{NULL, NULL, 0}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};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void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R_init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DllInfo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*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R_registerRoutines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NULL,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CallEntries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NULL, NULL);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R_useDynamicSymbols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FALSE);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50B77B7-12A5-4F22-B055-B4539CD1232F}"/>
              </a:ext>
            </a:extLst>
          </p:cNvPr>
          <p:cNvSpPr txBox="1"/>
          <p:nvPr/>
        </p:nvSpPr>
        <p:spPr>
          <a:xfrm>
            <a:off x="251520" y="1779662"/>
            <a:ext cx="4248472" cy="255454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each</a:t>
            </a:r>
            <a:r>
              <a:rPr lang="de-DE" sz="1000" dirty="0"/>
              <a:t>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-name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want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within</a:t>
            </a:r>
            <a:r>
              <a:rPr lang="de-DE" sz="1000" dirty="0"/>
              <a:t> R 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need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make</a:t>
            </a:r>
            <a:r>
              <a:rPr lang="de-DE" sz="1000" dirty="0"/>
              <a:t> </a:t>
            </a:r>
            <a:r>
              <a:rPr lang="de-DE" sz="1000" dirty="0" err="1">
                <a:solidFill>
                  <a:srgbClr val="00B0F0"/>
                </a:solidFill>
              </a:rPr>
              <a:t>changes</a:t>
            </a:r>
            <a:r>
              <a:rPr lang="de-DE" sz="1000" dirty="0"/>
              <a:t> in </a:t>
            </a:r>
            <a:r>
              <a:rPr lang="de-DE" sz="1000" dirty="0" err="1"/>
              <a:t>two</a:t>
            </a:r>
            <a:r>
              <a:rPr lang="de-DE" sz="1000" dirty="0"/>
              <a:t> </a:t>
            </a:r>
            <a:r>
              <a:rPr lang="de-DE" sz="1000" dirty="0" err="1"/>
              <a:t>entries</a:t>
            </a:r>
            <a:r>
              <a:rPr lang="de-DE" sz="10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calls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</a:rPr>
              <a:t>.Call</a:t>
            </a:r>
            <a:r>
              <a:rPr lang="de-DE" sz="1000" dirty="0"/>
              <a:t>: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wfnc_name1(SEXP, SEXP, SEXP);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wfnc_name2(SEXP);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wfnc_name3(SEXP, SEXP, SEXP, SEXP);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Inconsolata" panose="00000509000000000000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One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for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Method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definition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: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fnc_name1", (DL_FUNC) &amp;wfnc_name1, 3},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fnc_name2", (DL_FUNC) &amp;wfnc_name2, 1},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fnc_name3", (DL_FUNC) &amp;wfnc_name3, 4},</a:t>
            </a:r>
          </a:p>
          <a:p>
            <a:pPr lvl="1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{NULL, NULL, 0}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In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addition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we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need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to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make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a </a:t>
            </a:r>
            <a:r>
              <a:rPr lang="de-DE" sz="1000" dirty="0" err="1">
                <a:solidFill>
                  <a:srgbClr val="00B0F0"/>
                </a:solidFill>
                <a:latin typeface="+mn-lt"/>
                <a:ea typeface="Inconsolata" panose="00000509000000000000" pitchFamily="49" charset="0"/>
              </a:rPr>
              <a:t>change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for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R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initialization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.</a:t>
            </a:r>
            <a:b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</a:b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Just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add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package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name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between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R_init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Inconsolata" panose="00000509000000000000" pitchFamily="49" charset="0"/>
              </a:rPr>
              <a:t>and 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DllInfo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D45D74-4941-4BD5-B333-E08B3B1DD4D8}"/>
              </a:ext>
            </a:extLst>
          </p:cNvPr>
          <p:cNvCxnSpPr/>
          <p:nvPr/>
        </p:nvCxnSpPr>
        <p:spPr>
          <a:xfrm>
            <a:off x="4139952" y="2669636"/>
            <a:ext cx="733973" cy="8040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E383C4B-14FB-4179-9D20-3336AFC004BD}"/>
              </a:ext>
            </a:extLst>
          </p:cNvPr>
          <p:cNvCxnSpPr>
            <a:cxnSpLocks/>
          </p:cNvCxnSpPr>
          <p:nvPr/>
        </p:nvCxnSpPr>
        <p:spPr>
          <a:xfrm flipV="1">
            <a:off x="4139952" y="3331671"/>
            <a:ext cx="733973" cy="1016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AE64F9E-DAC3-4A07-A557-75F383596C9B}"/>
              </a:ext>
            </a:extLst>
          </p:cNvPr>
          <p:cNvCxnSpPr>
            <a:cxnSpLocks/>
          </p:cNvCxnSpPr>
          <p:nvPr/>
        </p:nvCxnSpPr>
        <p:spPr>
          <a:xfrm flipV="1">
            <a:off x="4139952" y="3934450"/>
            <a:ext cx="733973" cy="1016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42C6E8-1C69-438C-95B6-38F8359AA42F}"/>
              </a:ext>
            </a:extLst>
          </p:cNvPr>
          <p:cNvSpPr txBox="1"/>
          <p:nvPr/>
        </p:nvSpPr>
        <p:spPr>
          <a:xfrm>
            <a:off x="4788024" y="710575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circle_init.c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Native </a:t>
            </a:r>
            <a:r>
              <a:rPr lang="de-DE" dirty="0"/>
              <a:t>C/C++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7442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C0046C2-FB91-4401-B13C-36CE408F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D356759-10D3-431D-90F7-9CECBB34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.</a:t>
            </a:r>
            <a:r>
              <a:rPr lang="de-DE" dirty="0" err="1"/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(s)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definitions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Input</a:t>
            </a:r>
            <a:r>
              <a:rPr lang="de-DE" dirty="0"/>
              <a:t>: R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characters</a:t>
            </a:r>
            <a:r>
              <a:rPr lang="de-DE" dirty="0"/>
              <a:t>, </a:t>
            </a:r>
            <a:r>
              <a:rPr lang="de-DE" dirty="0" err="1"/>
              <a:t>logical</a:t>
            </a:r>
            <a:r>
              <a:rPr lang="de-DE" dirty="0"/>
              <a:t>, integer, </a:t>
            </a:r>
            <a:r>
              <a:rPr lang="de-DE" dirty="0" err="1"/>
              <a:t>numeric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char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, double)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scalars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Calculation</a:t>
            </a:r>
            <a:r>
              <a:rPr lang="de-DE" dirty="0"/>
              <a:t>: C/C++ code </a:t>
            </a:r>
            <a:r>
              <a:rPr lang="de-DE" dirty="0" err="1"/>
              <a:t>with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endParaRPr lang="de-DE" dirty="0"/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Output</a:t>
            </a:r>
            <a:r>
              <a:rPr lang="de-DE" dirty="0"/>
              <a:t>: C/C++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scalar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51D0CB-8E50-48AB-8A5E-B67F7723C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8E9C8-38CB-4C6F-AE8D-254BB898A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182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31087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DE4A0-A78E-499D-8C66-6247196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8DDE33-AF39-4E22-9409-75B0B323C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2BCF8A-6104-435E-8C9E-25AF89D87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183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B6A5D58-7F11-4AAA-877F-B26F17BA1898}"/>
              </a:ext>
            </a:extLst>
          </p:cNvPr>
          <p:cNvSpPr txBox="1">
            <a:spLocks/>
          </p:cNvSpPr>
          <p:nvPr/>
        </p:nvSpPr>
        <p:spPr bwMode="auto">
          <a:xfrm>
            <a:off x="4102606" y="1213222"/>
            <a:ext cx="3997786" cy="331236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include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&lt;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Rinternals.h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include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en-US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circle.h</a:t>
            </a:r>
            <a:r>
              <a:rPr lang="en-US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endParaRPr lang="de-DE" sz="1100" dirty="0">
              <a:solidFill>
                <a:srgbClr val="FFC000"/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SEXP _</a:t>
            </a:r>
            <a:r>
              <a:rPr lang="de-DE" sz="11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(SEXP r) {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de-DE" sz="1100" dirty="0" err="1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radius</a:t>
            </a:r>
            <a:r>
              <a:rPr lang="de-DE" sz="11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REAL(r)[0];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0;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SEXP a = PROTECT(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(REALSXP, 1));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+= 1;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 *Ra = REAL(a);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Ra[0] = </a:t>
            </a:r>
            <a:r>
              <a:rPr lang="de-DE" sz="11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1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radius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UNPROTECT(</a:t>
            </a:r>
            <a:r>
              <a:rPr lang="de-DE" sz="1100" dirty="0" err="1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7030A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return</a:t>
            </a:r>
            <a:r>
              <a:rPr lang="de-DE" sz="1100" dirty="0">
                <a:solidFill>
                  <a:srgbClr val="7030A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(a);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527134-97DE-4EBD-9B80-7166481A95F9}"/>
              </a:ext>
            </a:extLst>
          </p:cNvPr>
          <p:cNvSpPr txBox="1"/>
          <p:nvPr/>
        </p:nvSpPr>
        <p:spPr>
          <a:xfrm>
            <a:off x="703444" y="1718687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wrapping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circlearea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F589F8-32B6-4036-9168-A3A545594AC5}"/>
              </a:ext>
            </a:extLst>
          </p:cNvPr>
          <p:cNvSpPr txBox="1"/>
          <p:nvPr/>
        </p:nvSpPr>
        <p:spPr>
          <a:xfrm>
            <a:off x="703444" y="1988021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92D050"/>
                </a:solidFill>
              </a:rPr>
              <a:t>Convert</a:t>
            </a:r>
            <a:r>
              <a:rPr lang="de-DE" sz="1200" dirty="0">
                <a:solidFill>
                  <a:srgbClr val="92D050"/>
                </a:solidFill>
              </a:rPr>
              <a:t> R 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r>
              <a:rPr lang="de-DE" sz="1200" dirty="0">
                <a:solidFill>
                  <a:srgbClr val="92D050"/>
                </a:solidFill>
              </a:rPr>
              <a:t> </a:t>
            </a:r>
            <a:r>
              <a:rPr lang="de-DE" sz="1200" dirty="0" err="1">
                <a:solidFill>
                  <a:srgbClr val="92D050"/>
                </a:solidFill>
              </a:rPr>
              <a:t>to</a:t>
            </a:r>
            <a:r>
              <a:rPr lang="de-DE" sz="1200" dirty="0">
                <a:solidFill>
                  <a:srgbClr val="92D050"/>
                </a:solidFill>
              </a:rPr>
              <a:t> C++ 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sz="1200" dirty="0">
              <a:solidFill>
                <a:srgbClr val="92D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696DBA-36AA-4648-81C1-8864256384A4}"/>
              </a:ext>
            </a:extLst>
          </p:cNvPr>
          <p:cNvSpPr txBox="1"/>
          <p:nvPr/>
        </p:nvSpPr>
        <p:spPr>
          <a:xfrm>
            <a:off x="703444" y="2433250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</a:rPr>
              <a:t>Create and </a:t>
            </a:r>
            <a:r>
              <a:rPr lang="de-DE" sz="1200" dirty="0" err="1">
                <a:solidFill>
                  <a:srgbClr val="00B050"/>
                </a:solidFill>
              </a:rPr>
              <a:t>protect</a:t>
            </a:r>
            <a:r>
              <a:rPr lang="de-DE" sz="1200" dirty="0">
                <a:solidFill>
                  <a:srgbClr val="00B050"/>
                </a:solidFill>
              </a:rPr>
              <a:t> R </a:t>
            </a:r>
            <a:r>
              <a:rPr lang="de-DE" sz="1200" dirty="0" err="1">
                <a:solidFill>
                  <a:srgbClr val="00B050"/>
                </a:solidFill>
              </a:rPr>
              <a:t>objec</a:t>
            </a:r>
            <a:r>
              <a:rPr lang="de-DE" sz="1200" dirty="0">
                <a:solidFill>
                  <a:srgbClr val="00B050"/>
                </a:solidFill>
              </a:rPr>
              <a:t> </a:t>
            </a:r>
            <a:r>
              <a:rPr lang="de-DE" sz="1200" dirty="0" err="1">
                <a:solidFill>
                  <a:srgbClr val="00B050"/>
                </a:solidFill>
              </a:rPr>
              <a:t>that</a:t>
            </a:r>
            <a:r>
              <a:rPr lang="de-DE" sz="1200" dirty="0">
                <a:solidFill>
                  <a:srgbClr val="00B050"/>
                </a:solidFill>
              </a:rPr>
              <a:t> will </a:t>
            </a:r>
            <a:r>
              <a:rPr lang="de-DE" sz="1200" dirty="0" err="1">
                <a:solidFill>
                  <a:srgbClr val="00B050"/>
                </a:solidFill>
              </a:rPr>
              <a:t>be</a:t>
            </a:r>
            <a:br>
              <a:rPr lang="de-DE" sz="1200" dirty="0">
                <a:solidFill>
                  <a:srgbClr val="00B050"/>
                </a:solidFill>
              </a:rPr>
            </a:br>
            <a:r>
              <a:rPr lang="de-DE" sz="1200" dirty="0" err="1">
                <a:solidFill>
                  <a:srgbClr val="00B050"/>
                </a:solidFill>
              </a:rPr>
              <a:t>our</a:t>
            </a:r>
            <a:r>
              <a:rPr lang="de-DE" sz="1200" dirty="0">
                <a:solidFill>
                  <a:srgbClr val="00B050"/>
                </a:solidFill>
              </a:rPr>
              <a:t> </a:t>
            </a:r>
            <a:r>
              <a:rPr lang="de-DE" sz="1200" dirty="0" err="1">
                <a:solidFill>
                  <a:srgbClr val="00B050"/>
                </a:solidFill>
              </a:rPr>
              <a:t>output</a:t>
            </a:r>
            <a:endParaRPr lang="de-DE" sz="1200" dirty="0">
              <a:solidFill>
                <a:srgbClr val="00B05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77D057-14C5-4C56-B281-8F350C695537}"/>
              </a:ext>
            </a:extLst>
          </p:cNvPr>
          <p:cNvSpPr txBox="1"/>
          <p:nvPr/>
        </p:nvSpPr>
        <p:spPr>
          <a:xfrm>
            <a:off x="703444" y="3149555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0B0F0"/>
                </a:solidFill>
              </a:rPr>
              <a:t>Make</a:t>
            </a:r>
            <a:r>
              <a:rPr lang="de-DE" sz="1200" dirty="0">
                <a:solidFill>
                  <a:srgbClr val="00B0F0"/>
                </a:solidFill>
              </a:rPr>
              <a:t> a C++ </a:t>
            </a:r>
            <a:r>
              <a:rPr lang="de-DE" sz="1200" dirty="0" err="1">
                <a:solidFill>
                  <a:srgbClr val="00B0F0"/>
                </a:solidFill>
              </a:rPr>
              <a:t>pointer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to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the</a:t>
            </a:r>
            <a:r>
              <a:rPr lang="de-DE" sz="1200" dirty="0">
                <a:solidFill>
                  <a:srgbClr val="00B0F0"/>
                </a:solidFill>
              </a:rPr>
              <a:t> R </a:t>
            </a:r>
            <a:r>
              <a:rPr lang="de-DE" sz="1200" dirty="0" err="1">
                <a:solidFill>
                  <a:srgbClr val="00B0F0"/>
                </a:solidFill>
              </a:rPr>
              <a:t>output</a:t>
            </a:r>
            <a:br>
              <a:rPr lang="de-DE" sz="1200" dirty="0">
                <a:solidFill>
                  <a:srgbClr val="00B0F0"/>
                </a:solidFill>
              </a:rPr>
            </a:br>
            <a:r>
              <a:rPr lang="de-DE" sz="1200" dirty="0" err="1">
                <a:solidFill>
                  <a:srgbClr val="00B0F0"/>
                </a:solidFill>
              </a:rPr>
              <a:t>object</a:t>
            </a:r>
            <a:r>
              <a:rPr lang="de-DE" sz="1200" dirty="0">
                <a:solidFill>
                  <a:srgbClr val="00B0F0"/>
                </a:solidFill>
              </a:rPr>
              <a:t>, so </a:t>
            </a:r>
            <a:r>
              <a:rPr lang="de-DE" sz="1200" dirty="0" err="1">
                <a:solidFill>
                  <a:srgbClr val="00B0F0"/>
                </a:solidFill>
              </a:rPr>
              <a:t>we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can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work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with</a:t>
            </a:r>
            <a:r>
              <a:rPr lang="de-DE" sz="1200" dirty="0">
                <a:solidFill>
                  <a:srgbClr val="00B0F0"/>
                </a:solidFill>
              </a:rPr>
              <a:t> it.</a:t>
            </a:r>
          </a:p>
          <a:p>
            <a:r>
              <a:rPr lang="de-DE" sz="1200" dirty="0">
                <a:solidFill>
                  <a:srgbClr val="00B0F0"/>
                </a:solidFill>
              </a:rPr>
              <a:t>Do </a:t>
            </a:r>
            <a:r>
              <a:rPr lang="de-DE" sz="1200" dirty="0" err="1">
                <a:solidFill>
                  <a:srgbClr val="00B0F0"/>
                </a:solidFill>
              </a:rPr>
              <a:t>calculations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with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this</a:t>
            </a:r>
            <a:r>
              <a:rPr lang="de-DE" sz="1200" dirty="0">
                <a:solidFill>
                  <a:srgbClr val="00B0F0"/>
                </a:solidFill>
              </a:rPr>
              <a:t> C++ </a:t>
            </a:r>
            <a:r>
              <a:rPr lang="de-DE" sz="1200" dirty="0" err="1">
                <a:solidFill>
                  <a:srgbClr val="00B0F0"/>
                </a:solidFill>
              </a:rPr>
              <a:t>object</a:t>
            </a:r>
            <a:endParaRPr lang="de-DE" sz="1200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6BB4AE-97FB-4EC6-BD78-C79A093059FF}"/>
              </a:ext>
            </a:extLst>
          </p:cNvPr>
          <p:cNvSpPr txBox="1"/>
          <p:nvPr/>
        </p:nvSpPr>
        <p:spPr>
          <a:xfrm>
            <a:off x="706616" y="3792120"/>
            <a:ext cx="2892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070C0"/>
                </a:solidFill>
              </a:rPr>
              <a:t>Unprotect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the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protected</a:t>
            </a:r>
            <a:r>
              <a:rPr lang="de-DE" sz="1200" dirty="0">
                <a:solidFill>
                  <a:srgbClr val="0070C0"/>
                </a:solidFill>
              </a:rPr>
              <a:t> R </a:t>
            </a:r>
            <a:r>
              <a:rPr lang="de-DE" sz="1200" dirty="0" err="1">
                <a:solidFill>
                  <a:srgbClr val="0070C0"/>
                </a:solidFill>
              </a:rPr>
              <a:t>object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for</a:t>
            </a:r>
            <a:r>
              <a:rPr lang="de-DE" sz="1200" dirty="0">
                <a:solidFill>
                  <a:srgbClr val="0070C0"/>
                </a:solidFill>
              </a:rPr>
              <a:t> GC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452DC5-C5FF-4AF7-B8F5-9BC301B3A435}"/>
              </a:ext>
            </a:extLst>
          </p:cNvPr>
          <p:cNvSpPr txBox="1"/>
          <p:nvPr/>
        </p:nvSpPr>
        <p:spPr>
          <a:xfrm>
            <a:off x="703444" y="4017861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desired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R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object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4896C6-CAC1-4F4E-B17F-43DD751CC2A9}"/>
              </a:ext>
            </a:extLst>
          </p:cNvPr>
          <p:cNvSpPr txBox="1"/>
          <p:nvPr/>
        </p:nvSpPr>
        <p:spPr>
          <a:xfrm>
            <a:off x="703444" y="1160947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FFC000"/>
                </a:solidFill>
              </a:rPr>
              <a:t>Provide</a:t>
            </a:r>
            <a:r>
              <a:rPr lang="de-DE" sz="1200" dirty="0">
                <a:solidFill>
                  <a:srgbClr val="FFC000"/>
                </a:solidFill>
              </a:rPr>
              <a:t> C++ </a:t>
            </a:r>
            <a:r>
              <a:rPr lang="de-DE" sz="1200" dirty="0" err="1">
                <a:solidFill>
                  <a:srgbClr val="FFC000"/>
                </a:solidFill>
              </a:rPr>
              <a:t>the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tools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to</a:t>
            </a:r>
            <a:r>
              <a:rPr lang="de-DE" sz="1200" dirty="0">
                <a:solidFill>
                  <a:srgbClr val="FFC000"/>
                </a:solidFill>
              </a:rPr>
              <a:t> handle R </a:t>
            </a:r>
            <a:r>
              <a:rPr lang="de-DE" sz="1200" dirty="0" err="1">
                <a:solidFill>
                  <a:srgbClr val="FFC000"/>
                </a:solidFill>
              </a:rPr>
              <a:t>objects</a:t>
            </a:r>
            <a:br>
              <a:rPr lang="de-DE" sz="1200" dirty="0">
                <a:solidFill>
                  <a:srgbClr val="FFC000"/>
                </a:solidFill>
              </a:rPr>
            </a:br>
            <a:r>
              <a:rPr lang="de-DE" sz="1200" dirty="0">
                <a:solidFill>
                  <a:srgbClr val="FFC000"/>
                </a:solidFill>
              </a:rPr>
              <a:t>and </a:t>
            </a:r>
            <a:r>
              <a:rPr lang="de-DE" sz="1200" dirty="0" err="1">
                <a:solidFill>
                  <a:srgbClr val="FFC000"/>
                </a:solidFill>
              </a:rPr>
              <a:t>use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our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2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function</a:t>
            </a:r>
            <a:endParaRPr lang="de-DE" sz="1200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0741E0-A8B3-4A02-8146-D86767F04755}"/>
              </a:ext>
            </a:extLst>
          </p:cNvPr>
          <p:cNvSpPr txBox="1"/>
          <p:nvPr/>
        </p:nvSpPr>
        <p:spPr>
          <a:xfrm>
            <a:off x="703444" y="4239836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wrapping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circlearea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1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EB946-86D2-43DE-8B11-38744EC6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71B34-6ACE-46CB-8E8D-4BA00BA6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C/C++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R </a:t>
            </a:r>
            <a:r>
              <a:rPr lang="de-DE" dirty="0" err="1"/>
              <a:t>object</a:t>
            </a:r>
            <a:r>
              <a:rPr lang="de-DE" dirty="0"/>
              <a:t> all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SEXP (S </a:t>
            </a:r>
            <a:r>
              <a:rPr lang="de-DE" dirty="0" err="1"/>
              <a:t>expression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correctly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converting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character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boolean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numeric</a:t>
            </a:r>
            <a:r>
              <a:rPr lang="de-DE" dirty="0"/>
              <a:t>/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385668-3855-472A-80D7-539FB9441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783A1C-B7F4-41D6-87FD-13D3EFC3A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71979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E17C9-D23F-44F4-98B7-30C21A1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INTEGER()</a:t>
            </a:r>
            <a:r>
              <a:rPr lang="de-DE" dirty="0"/>
              <a:t> and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REAL()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B0C40-3EC6-4B30-ABCA-E873DA98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12176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</a:t>
            </a:r>
            <a:r>
              <a:rPr lang="de-DE" dirty="0"/>
              <a:t> x (</a:t>
            </a:r>
            <a:r>
              <a:rPr lang="de-DE" dirty="0" err="1"/>
              <a:t>scalar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list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Scalar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y = REAL(x)[0];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first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(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here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the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only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REAL(x);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x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REAL(x);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x.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List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VECTOR_ELT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(x,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));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2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Same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6BF65-C26F-4723-A422-38C38726F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BBDF3B-7785-40D8-BBEC-9B50FEBDB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8581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14683-5FD6-4D5C-A184-DA8FF1D5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CHAR()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4D2CB9-E889-4D29-96F2-13506622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use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pointers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.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character</a:t>
            </a:r>
            <a:r>
              <a:rPr lang="de-DE" dirty="0"/>
              <a:t> x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element</a:t>
            </a:r>
            <a:r>
              <a:rPr lang="de-DE" dirty="0"/>
              <a:t> /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string</a:t>
            </a:r>
            <a:r>
              <a:rPr lang="de-DE" dirty="0"/>
              <a:t>: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*y = CHAR(x); //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sentence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: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*y = CHAR(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STRING_ELT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(x,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2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)); //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third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68CBE6-7C18-4366-BA8D-5A7E8C16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661A4-8E69-4289-B235-E456AA874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8131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14D-78C0-45C1-A327-E974545A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B6590-9014-48E9-B25B-F7EFCFE7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in C/C++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garbage</a:t>
            </a:r>
            <a:r>
              <a:rPr lang="de-DE" dirty="0"/>
              <a:t> </a:t>
            </a:r>
            <a:r>
              <a:rPr lang="de-DE" dirty="0" err="1"/>
              <a:t>collector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R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numeric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double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INTSXP</a:t>
            </a:r>
            <a:r>
              <a:rPr lang="de-DE" dirty="0"/>
              <a:t>		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LGLSXP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logical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character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/>
              <a:t> (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909BB6-D0E2-4045-B5B1-7B7076BC3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8D521F-D502-4F06-8AE7-7C152BBD1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132474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C4E28-8E07-4796-904C-8B1CCA6A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8F7FD-6151-48C8-99E0-57D684F9D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 </a:t>
            </a:r>
            <a:r>
              <a:rPr lang="de-DE" dirty="0" err="1"/>
              <a:t>protection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vector</a:t>
            </a:r>
            <a:r>
              <a:rPr lang="de-DE" dirty="0"/>
              <a:t>/</a:t>
            </a:r>
            <a:r>
              <a:rPr lang="de-DE" dirty="0" err="1"/>
              <a:t>list</a:t>
            </a:r>
            <a:r>
              <a:rPr lang="de-DE" dirty="0"/>
              <a:t> (1 </a:t>
            </a:r>
            <a:r>
              <a:rPr lang="de-DE" dirty="0" err="1"/>
              <a:t>element</a:t>
            </a:r>
            <a:r>
              <a:rPr lang="de-DE" dirty="0"/>
              <a:t> = </a:t>
            </a:r>
            <a:r>
              <a:rPr lang="de-DE" dirty="0" err="1"/>
              <a:t>scalar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(&lt;R-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nr_of_elements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&gt;);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nested</a:t>
            </a:r>
            <a:endParaRPr lang="de-DE" dirty="0"/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Rf_allocMatrix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(&lt;R-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ncol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nrow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&gt;);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matrices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coerceVector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(x, REALSXP);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coerce</a:t>
            </a:r>
            <a:r>
              <a:rPr lang="de-DE" dirty="0">
                <a:ea typeface="Inconsolata" panose="00000509000000000000" pitchFamily="49" charset="0"/>
              </a:rPr>
              <a:t> R </a:t>
            </a:r>
            <a:r>
              <a:rPr lang="de-DE" dirty="0" err="1">
                <a:ea typeface="Inconsolata" panose="00000509000000000000" pitchFamily="49" charset="0"/>
              </a:rPr>
              <a:t>vector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object</a:t>
            </a:r>
            <a:r>
              <a:rPr lang="de-DE" dirty="0">
                <a:ea typeface="Inconsolata" panose="00000509000000000000" pitchFamily="49" charset="0"/>
              </a:rPr>
              <a:t> x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numeric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/>
              <a:t>The R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/</a:t>
            </a:r>
            <a:r>
              <a:rPr lang="de-DE" dirty="0" err="1"/>
              <a:t>list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de-DE" dirty="0"/>
          </a:p>
          <a:p>
            <a:pPr lvl="1"/>
            <a:r>
              <a:rPr lang="de-DE" dirty="0"/>
              <a:t>E.g.: </a:t>
            </a:r>
            <a:r>
              <a:rPr lang="de-DE" dirty="0" err="1"/>
              <a:t>generating</a:t>
            </a:r>
            <a:r>
              <a:rPr lang="de-DE" dirty="0"/>
              <a:t> and </a:t>
            </a:r>
            <a:r>
              <a:rPr lang="de-DE" dirty="0" err="1"/>
              <a:t>protecting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numeric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four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SEXP out = PROTECT(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4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));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84F940-E868-465A-90D8-45C1F53ED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C328F5-9447-4599-BB97-4727B7D20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82656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1699B-7414-4740-B4F1-C53B22B8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011A26-B596-4B48-9699-09BB96CE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/</a:t>
            </a:r>
            <a:r>
              <a:rPr lang="de-DE" dirty="0" err="1"/>
              <a:t>lists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rgbClr val="92D050"/>
                </a:solidFill>
              </a:rPr>
              <a:t>protect</a:t>
            </a:r>
            <a:r>
              <a:rPr lang="de-DE" dirty="0">
                <a:solidFill>
                  <a:srgbClr val="92D050"/>
                </a:solidFill>
              </a:rPr>
              <a:t> all </a:t>
            </a:r>
            <a:r>
              <a:rPr lang="de-DE" dirty="0" err="1">
                <a:solidFill>
                  <a:srgbClr val="92D050"/>
                </a:solidFill>
              </a:rPr>
              <a:t>elements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/>
              <a:t>and </a:t>
            </a:r>
            <a:r>
              <a:rPr lang="de-DE" dirty="0" err="1">
                <a:solidFill>
                  <a:srgbClr val="00B050"/>
                </a:solidFill>
              </a:rPr>
              <a:t>protect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list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190E2-9550-4F9D-8BBA-3907D55A56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D667E-23FD-48DA-B924-886228742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189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CBD1441-B2CF-4FC7-AA70-34847D670E2D}"/>
              </a:ext>
            </a:extLst>
          </p:cNvPr>
          <p:cNvSpPr txBox="1">
            <a:spLocks/>
          </p:cNvSpPr>
          <p:nvPr/>
        </p:nvSpPr>
        <p:spPr bwMode="auto">
          <a:xfrm>
            <a:off x="2573107" y="2355726"/>
            <a:ext cx="3997786" cy="208823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x1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3));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x2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5));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x3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Rf_allocMatrix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3, 3));</a:t>
            </a: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out = 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3));</a:t>
            </a:r>
          </a:p>
          <a:p>
            <a:pPr marL="68400" indent="0">
              <a:buNone/>
            </a:pP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3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+ 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//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three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elements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one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UNPROTECT(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7734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7F5A8-2BD6-4B62-96F7-D2ED4C36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BA7B443-2FDA-4138-88D0-D15C44D4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B718F24E-8B0B-4837-8F3D-C663FC51BE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man/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demo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po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spcBef>
                <a:spcPts val="432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tools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0" indent="0">
              <a:spcBef>
                <a:spcPts val="432"/>
              </a:spcBef>
              <a:buSzPct val="140000"/>
              <a:buNone/>
            </a:pPr>
            <a:r>
              <a:rPr lang="de-DE" sz="18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spcBef>
                <a:spcPts val="0"/>
              </a:spcBef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sz="1800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6F9B93A1-F58E-47E3-BD36-DA0999FF0D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vignettes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INDEX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configure</a:t>
            </a: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cleanup</a:t>
            </a:r>
            <a:endParaRPr lang="de-DE" sz="1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LICENSE </a:t>
            </a:r>
            <a:r>
              <a:rPr lang="de-DE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LICENCE</a:t>
            </a:r>
          </a:p>
          <a:p>
            <a:pPr marL="285750" indent="-285750">
              <a:buSzPct val="14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de-D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NEWS</a:t>
            </a:r>
          </a:p>
          <a:p>
            <a:pPr marL="182562" indent="0">
              <a:buNone/>
            </a:pPr>
            <a:endParaRPr lang="de-DE" sz="18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18B3B3-0ECE-40C0-849B-3AB620031CCA}"/>
              </a:ext>
            </a:extLst>
          </p:cNvPr>
          <p:cNvSpPr txBox="1"/>
          <p:nvPr/>
        </p:nvSpPr>
        <p:spPr>
          <a:xfrm>
            <a:off x="5499568" y="699542"/>
            <a:ext cx="1975221" cy="461665"/>
          </a:xfrm>
          <a:prstGeom prst="rect">
            <a:avLst/>
          </a:prstGeom>
          <a:noFill/>
          <a:ln>
            <a:solidFill>
              <a:srgbClr val="7BBABA"/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C00000"/>
                </a:solidFill>
              </a:rPr>
              <a:t>mandatory</a:t>
            </a:r>
            <a:r>
              <a:rPr lang="de-DE" sz="1200" dirty="0">
                <a:solidFill>
                  <a:srgbClr val="C00000"/>
                </a:solidFill>
              </a:rPr>
              <a:t> </a:t>
            </a:r>
            <a:r>
              <a:rPr lang="de-DE" sz="1200" dirty="0" err="1">
                <a:solidFill>
                  <a:srgbClr val="C00000"/>
                </a:solidFill>
              </a:rPr>
              <a:t>files</a:t>
            </a:r>
            <a:r>
              <a:rPr lang="de-DE" sz="1200" dirty="0">
                <a:solidFill>
                  <a:srgbClr val="C00000"/>
                </a:solidFill>
              </a:rPr>
              <a:t>/</a:t>
            </a:r>
            <a:r>
              <a:rPr lang="de-DE" sz="1200" dirty="0" err="1">
                <a:solidFill>
                  <a:srgbClr val="C00000"/>
                </a:solidFill>
              </a:rPr>
              <a:t>directories</a:t>
            </a:r>
            <a:endParaRPr lang="de-DE" sz="1200" dirty="0">
              <a:solidFill>
                <a:srgbClr val="C00000"/>
              </a:solidFill>
            </a:endParaRPr>
          </a:p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optional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files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directories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33793-FACB-48E7-AC0E-88A3E0EEFB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97AAF1-AF4C-4A5C-9270-F9E7775BF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A5AC93-E6CB-49E3-9633-2843185A0DD8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90785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R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C/C++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Add a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(like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)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registration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=TRUE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In DESCRIPTION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NeedsCompilation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yes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61000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883A4-C724-483D-9EC4-91C92421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F0A0E4-B432-442C-ABCA-77AD85381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34869-575D-4BFA-99E9-09B3E9C0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191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8F24B9A-97EF-420C-8BDB-35DF8D294C6D}"/>
              </a:ext>
            </a:extLst>
          </p:cNvPr>
          <p:cNvSpPr txBox="1">
            <a:spLocks/>
          </p:cNvSpPr>
          <p:nvPr/>
        </p:nvSpPr>
        <p:spPr bwMode="auto">
          <a:xfrm>
            <a:off x="2573107" y="1524124"/>
            <a:ext cx="3997786" cy="273630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Calculate the circle area for a given radius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r radius as scalar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</a:p>
          <a:p>
            <a:pPr marL="68400" indent="0">
              <a:buNone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circle, .registration = TRUE</a:t>
            </a:r>
          </a:p>
          <a:p>
            <a:pPr marL="68400" indent="0">
              <a:buNone/>
            </a:pP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.Call('_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', PACKAGE = 'circle', r)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49750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.Call()</a:t>
            </a:r>
            <a:r>
              <a:rPr lang="de-DE" dirty="0"/>
              <a:t>) C/C++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This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862095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C/C++ code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</a:rPr>
              <a:t>Load 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Cmd+Shift+L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Experiment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193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54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C++ </a:t>
            </a:r>
            <a:r>
              <a:rPr lang="de-DE" dirty="0" err="1"/>
              <a:t>integration</a:t>
            </a:r>
            <a:r>
              <a:rPr lang="de-DE" dirty="0"/>
              <a:t> via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75678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2CED636-9B88-4945-A2F8-2FD7BD68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5254E5B-3827-4BA9-9769-885D8E87F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r>
              <a:rPr lang="de-DE" dirty="0"/>
              <a:t>:</a:t>
            </a:r>
          </a:p>
          <a:p>
            <a:pPr lvl="1"/>
            <a:r>
              <a:rPr lang="en-US" dirty="0" err="1"/>
              <a:t>Eddelbuettel</a:t>
            </a:r>
            <a:r>
              <a:rPr lang="en-US" dirty="0"/>
              <a:t>, D. (2013). </a:t>
            </a:r>
            <a:r>
              <a:rPr lang="en-US" i="1" dirty="0"/>
              <a:t>Seamless R and C++ integration with </a:t>
            </a:r>
            <a:r>
              <a:rPr lang="en-US" i="1" dirty="0" err="1"/>
              <a:t>Rcpp</a:t>
            </a:r>
            <a:r>
              <a:rPr lang="en-US" dirty="0"/>
              <a:t>. New York: Springer.</a:t>
            </a:r>
          </a:p>
          <a:p>
            <a:pPr lvl="2"/>
            <a:r>
              <a:rPr lang="en-US" dirty="0"/>
              <a:t>Springer Link: </a:t>
            </a:r>
            <a:r>
              <a:rPr lang="de-DE" dirty="0">
                <a:hlinkClick r:id="rId3"/>
              </a:rPr>
              <a:t>https://link.springer.com/book/10.1007/978-1-4614-6868-4?countryChanged=true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793321-88F5-4BDE-A903-168B6E3F71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E836C8-9208-4E2D-8857-BD77650AE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195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742279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FDABB23-2BBF-41A9-81F7-9173DDB8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88B50D-0F50-4F89-A6BC-6187D2D4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use_rcpp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Add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LinkingTo</a:t>
            </a:r>
            <a:r>
              <a:rPr lang="de-DE" dirty="0">
                <a:latin typeface="+mj-lt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latin typeface="+mj-lt"/>
              </a:rPr>
              <a:t> and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Create/</a:t>
            </a:r>
            <a:r>
              <a:rPr lang="de-DE" dirty="0" err="1">
                <a:latin typeface="+mj-lt"/>
              </a:rPr>
              <a:t>change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ignore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compiled</a:t>
            </a:r>
            <a:r>
              <a:rPr lang="de-DE" dirty="0">
                <a:latin typeface="+mj-lt"/>
              </a:rPr>
              <a:t> code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.o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.so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de-DE" dirty="0">
                <a:latin typeface="+mj-lt"/>
              </a:rPr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>
                <a:latin typeface="+mj-lt"/>
              </a:rPr>
              <a:t>Give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a </a:t>
            </a:r>
            <a:r>
              <a:rPr lang="de-DE" dirty="0" err="1">
                <a:latin typeface="+mj-lt"/>
              </a:rPr>
              <a:t>message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use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combination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EFE03-41BF-4726-8C02-EBCF2F04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3BC8FE-1ACD-49B8-9E6A-6E398D9AD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196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554004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next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.Call()</a:t>
            </a:r>
            <a:r>
              <a:rPr lang="de-DE" dirty="0"/>
              <a:t>) C/C++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This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15493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883A4-C724-483D-9EC4-91C92421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F0A0E4-B432-442C-ABCA-77AD85381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34869-575D-4BFA-99E9-09B3E9C0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8F24B9A-97EF-420C-8BDB-35DF8D294C6D}"/>
              </a:ext>
            </a:extLst>
          </p:cNvPr>
          <p:cNvSpPr txBox="1">
            <a:spLocks/>
          </p:cNvSpPr>
          <p:nvPr/>
        </p:nvSpPr>
        <p:spPr bwMode="auto">
          <a:xfrm>
            <a:off x="2573107" y="1524124"/>
            <a:ext cx="3997786" cy="273630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Calculate the circle area for a given radius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r radius as scalar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</a:p>
          <a:p>
            <a:pPr marL="68400" indent="0">
              <a:buNone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circle, .registration = TRUE</a:t>
            </a:r>
          </a:p>
          <a:p>
            <a:pPr marL="68400" indent="0">
              <a:buNone/>
            </a:pP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.Call('_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', PACKAGE = 'circle', r)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60012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C/C++ code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</a:rPr>
              <a:t>Load 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Cmd+Shift+L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Experiment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199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E38A20E-67EB-4F01-8423-7E9A3212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1AE5838-A97E-4EA5-8E52-7AA2811C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C35C9-FF78-405C-8DC2-C98B2FF9A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8BAB79-901F-4DA3-A8F7-3AF7D60AC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408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8DBD0B1-E1FA-4657-83EE-1527841B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restrictions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3C53334-3DD3-4CEC-B40D-CAF18583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None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subfolders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demo</a:t>
            </a:r>
            <a:r>
              <a:rPr lang="de-DE" dirty="0"/>
              <a:t>, etc.)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empty</a:t>
            </a:r>
            <a:endParaRPr lang="de-DE" dirty="0"/>
          </a:p>
          <a:p>
            <a:pPr lvl="1"/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subfolder</a:t>
            </a:r>
            <a:r>
              <a:rPr lang="de-DE" sz="1800" dirty="0"/>
              <a:t> not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remove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it</a:t>
            </a:r>
            <a:r>
              <a:rPr lang="de-DE" sz="1800" dirty="0">
                <a:sym typeface="Wingdings" panose="05000000000000000000" pitchFamily="2" charset="2"/>
              </a:rPr>
              <a:t> / </a:t>
            </a:r>
            <a:r>
              <a:rPr lang="de-DE" sz="1800" dirty="0" err="1">
                <a:sym typeface="Wingdings" panose="05000000000000000000" pitchFamily="2" charset="2"/>
              </a:rPr>
              <a:t>don‘t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generate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it</a:t>
            </a:r>
            <a:endParaRPr lang="de-DE" sz="1800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182562" indent="0">
              <a:buNone/>
            </a:pPr>
            <a:r>
              <a:rPr lang="de-DE" dirty="0"/>
              <a:t>Do </a:t>
            </a:r>
            <a:r>
              <a:rPr lang="de-DE" dirty="0">
                <a:solidFill>
                  <a:srgbClr val="FF0000"/>
                </a:solidFill>
              </a:rPr>
              <a:t>not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symbols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file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names</a:t>
            </a:r>
            <a:r>
              <a:rPr lang="de-DE" dirty="0"/>
              <a:t>:</a:t>
            </a:r>
          </a:p>
          <a:p>
            <a:pPr lvl="1"/>
            <a:r>
              <a:rPr lang="en-US" sz="1800" dirty="0"/>
              <a:t>‘"’, ‘*’, ‘:’, ‘/’, ‘&lt;’, ‘&gt;’, ‘?’, ‘\’, and ‘|’ as well as</a:t>
            </a:r>
          </a:p>
          <a:p>
            <a:pPr lvl="1"/>
            <a:r>
              <a:rPr lang="en-US" sz="1800" dirty="0"/>
              <a:t>ASCII control characters</a:t>
            </a:r>
          </a:p>
          <a:p>
            <a:pPr lvl="1"/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restrictions</a:t>
            </a:r>
            <a:r>
              <a:rPr lang="de-DE" sz="1800" dirty="0"/>
              <a:t> in </a:t>
            </a:r>
            <a:r>
              <a:rPr lang="de-DE" sz="1800" dirty="0">
                <a:hlinkClick r:id="rId2"/>
              </a:rPr>
              <a:t>https://cran.r-project.org/doc/</a:t>
            </a:r>
            <a:br>
              <a:rPr lang="de-DE" sz="1800" dirty="0">
                <a:hlinkClick r:id="rId2"/>
              </a:rPr>
            </a:br>
            <a:r>
              <a:rPr lang="de-DE" sz="1800" dirty="0" err="1">
                <a:hlinkClick r:id="rId2"/>
              </a:rPr>
              <a:t>manuals</a:t>
            </a:r>
            <a:r>
              <a:rPr lang="de-DE" sz="1800" dirty="0">
                <a:hlinkClick r:id="rId2"/>
              </a:rPr>
              <a:t>/r-release/</a:t>
            </a:r>
            <a:r>
              <a:rPr lang="de-DE" sz="1800" dirty="0" err="1">
                <a:hlinkClick r:id="rId2"/>
              </a:rPr>
              <a:t>R-exts.html#Package-structure</a:t>
            </a:r>
            <a:endParaRPr lang="de-DE" sz="1800" dirty="0"/>
          </a:p>
          <a:p>
            <a:pPr lvl="1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F3BF72-64BF-49C4-AA30-83A61DB0A8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5A259F-482F-4D6F-A415-8B7863C21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26376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C++ code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56538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6FA187F-6A98-4011-8581-35944D0E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F6953DD-77CE-44B2-819E-2EA11D0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Never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assert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abort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exit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not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printf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2B95CA-F0A6-4E4B-8DE3-56209881E8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See WRE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CBC49-FCD0-49A5-AA52-7738A8B26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201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19130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16595-7880-476C-AA57-DBF98D2C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interruption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B7B0-8BCD-4D78-A2B5-03C368E1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R_CheckUserInterrupt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abort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/her R </a:t>
            </a:r>
            <a:r>
              <a:rPr lang="de-DE" dirty="0" err="1"/>
              <a:t>job</a:t>
            </a:r>
            <a:r>
              <a:rPr lang="de-DE" dirty="0"/>
              <a:t> (</a:t>
            </a:r>
            <a:r>
              <a:rPr lang="de-DE" dirty="0" err="1"/>
              <a:t>your</a:t>
            </a:r>
            <a:r>
              <a:rPr lang="de-DE" dirty="0"/>
              <a:t> C/C++ </a:t>
            </a:r>
            <a:r>
              <a:rPr lang="de-DE" dirty="0" err="1"/>
              <a:t>function</a:t>
            </a:r>
            <a:r>
              <a:rPr lang="de-DE" dirty="0"/>
              <a:t>) and </a:t>
            </a:r>
            <a:r>
              <a:rPr lang="de-DE" dirty="0" err="1"/>
              <a:t>terminates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lvl="1"/>
            <a:r>
              <a:rPr lang="de-DE" dirty="0">
                <a:solidFill>
                  <a:srgbClr val="C00000"/>
                </a:solidFill>
              </a:rPr>
              <a:t>Note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parallelization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carefully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threads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.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F0DA70-900E-4232-8A61-2C1F0C772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BA2F1E-231B-484D-822D-E31FC8863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20622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5938A-80AC-4694-A5A8-03390BC4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967424-6D6D-415D-8FC1-177EDFFC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unif_rand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norm_rand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marL="68400" indent="0">
              <a:buNone/>
            </a:pPr>
            <a:r>
              <a:rPr lang="en-US" dirty="0"/>
              <a:t>But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</a:t>
            </a:r>
            <a:r>
              <a:rPr lang="en-US" dirty="0"/>
              <a:t> that RNG command you must write: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GetRNGstate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 // tells C++ which state is next</a:t>
            </a:r>
          </a:p>
          <a:p>
            <a:pPr marL="68400" indent="0">
              <a:buNone/>
            </a:pPr>
            <a:r>
              <a:rPr lang="en-US" dirty="0"/>
              <a:t>And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after</a:t>
            </a:r>
            <a:r>
              <a:rPr lang="en-US" dirty="0"/>
              <a:t> the RNG command you must write: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PutRNGstate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 // tells C++ that the next state must be used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7411-F45D-40BA-A36C-7CF724BF7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5811D-FA22-405A-8BF4-808909941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98371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D1DF3-0961-4109-83C3-D5B28E71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Winbuilder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AA4BB-E1D8-43F4-88F0-B13E0808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Mac </a:t>
            </a:r>
            <a:r>
              <a:rPr lang="de-DE" dirty="0" err="1"/>
              <a:t>or</a:t>
            </a:r>
            <a:r>
              <a:rPr lang="de-DE" dirty="0"/>
              <a:t> Linux and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Windows </a:t>
            </a:r>
            <a:r>
              <a:rPr lang="de-DE" dirty="0" err="1"/>
              <a:t>compatibility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2"/>
              </a:rPr>
              <a:t>https://win-builder.r-project.org/</a:t>
            </a:r>
            <a:r>
              <a:rPr lang="de-DE" dirty="0"/>
              <a:t> </a:t>
            </a:r>
            <a:r>
              <a:rPr lang="de-DE" dirty="0" err="1"/>
              <a:t>or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build_win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1AF560-A3B4-4910-A6A7-8997DBBD1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5CCE4-3823-475D-BF6C-DB72B1B2C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5017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21F131-0BA3-488D-BC9D-A966C578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C8DD60-8781-4BCD-A002-13C7EA14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35FEF4-9CE6-448A-86A5-EC92B6CE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C06C0-F29E-471F-933D-630841B04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061450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D1DD85-CB04-4AB8-9F5A-299C2EC27E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D6DBC0-4D10-42A3-85CA-B40E738278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206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BA7DE78-8036-48D7-8BA5-F680B66D572B}"/>
              </a:ext>
            </a:extLst>
          </p:cNvPr>
          <p:cNvSpPr txBox="1">
            <a:spLocks/>
          </p:cNvSpPr>
          <p:nvPr/>
        </p:nvSpPr>
        <p:spPr>
          <a:xfrm>
            <a:off x="323850" y="267494"/>
            <a:ext cx="8229600" cy="4315619"/>
          </a:xfrm>
          <a:prstGeom prst="rect">
            <a:avLst/>
          </a:prstGeom>
        </p:spPr>
        <p:txBody>
          <a:bodyPr/>
          <a:lstStyle>
            <a:lvl1pPr marL="342900" indent="-160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0000"/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990000"/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99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indent="-2880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Marwick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Ben, Carl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Boettiger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Lincoln Mullen. 2018a. “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Packaging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Analytical Work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Reproducibly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 (and Friends).” </a:t>
            </a:r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American </a:t>
            </a:r>
            <a:r>
              <a:rPr lang="de-DE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Statistician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(1): 80–88.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https://doi.org/10.1080/00031305.2017.1375986</a:t>
            </a:r>
            <a:r>
              <a:rPr lang="de-DE" dirty="0"/>
              <a:t>.</a:t>
            </a:r>
          </a:p>
          <a:p>
            <a:pPr indent="-2880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Team, R. C. (1999). Writing R extensions.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Foundation for Statistical Computing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indent="-2880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Wickham, H. (2015). </a:t>
            </a:r>
            <a:r>
              <a:rPr lang="en-US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packages: organize, test, document, and share your code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O'Reilly Media.</a:t>
            </a:r>
          </a:p>
          <a:p>
            <a:pPr indent="-2880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de-DE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8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20934-F015-401F-8DCF-258F9052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8D1DEE-8B70-4BF1-95EB-89DFACFE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letters</a:t>
            </a:r>
            <a:r>
              <a:rPr lang="de-DE" dirty="0"/>
              <a:t>,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numbers</a:t>
            </a:r>
            <a:r>
              <a:rPr lang="de-DE" dirty="0"/>
              <a:t>,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periods</a:t>
            </a:r>
            <a:r>
              <a:rPr lang="de-DE" dirty="0"/>
              <a:t>, but</a:t>
            </a:r>
          </a:p>
          <a:p>
            <a:pPr lvl="2"/>
            <a:r>
              <a:rPr lang="de-DE" dirty="0" err="1"/>
              <a:t>it</a:t>
            </a:r>
            <a:r>
              <a:rPr lang="de-DE" dirty="0"/>
              <a:t> must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letter</a:t>
            </a:r>
            <a:r>
              <a:rPr lang="de-DE" dirty="0"/>
              <a:t> and</a:t>
            </a:r>
          </a:p>
          <a:p>
            <a:pPr lvl="2"/>
            <a:r>
              <a:rPr lang="de-DE" dirty="0" err="1"/>
              <a:t>it</a:t>
            </a:r>
            <a:r>
              <a:rPr lang="de-DE" dirty="0"/>
              <a:t> must not end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period</a:t>
            </a:r>
            <a:endParaRPr lang="de-DE" dirty="0"/>
          </a:p>
          <a:p>
            <a:pPr lvl="1"/>
            <a:r>
              <a:rPr lang="de-DE" dirty="0" err="1"/>
              <a:t>Suggestions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confuse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available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available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browse = 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1091E8-32F1-4761-AE1D-5DD94B9B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FED6E-92CD-4079-BC61-35B1B7F1B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968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1D637-7524-4B3A-83E9-C29992E6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EE456-EC69-4694-8590-74CC0FDE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A </a:t>
            </a:r>
            <a:r>
              <a:rPr lang="de-DE" dirty="0" err="1"/>
              <a:t>skeleton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pPr marL="182562" indent="0">
              <a:buNone/>
            </a:pPr>
            <a:endParaRPr lang="de-DE" dirty="0"/>
          </a:p>
          <a:p>
            <a:pPr marL="468312" indent="-285750">
              <a:buFont typeface="Consolas" panose="020B0609020204030204" pitchFamily="49" charset="0"/>
              <a:buChar char="&gt;"/>
            </a:pPr>
            <a:r>
              <a:rPr lang="de-DE" sz="14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package.skeleton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anRpackage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list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environment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.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GlobalEnv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path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".",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force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FALSE,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code_files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character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(), </a:t>
            </a:r>
            <a:b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encoding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unknown</a:t>
            </a:r>
            <a:r>
              <a:rPr lang="de-DE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</a:t>
            </a:r>
          </a:p>
          <a:p>
            <a:pPr marL="18256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r>
              <a:rPr lang="de-DE" dirty="0" err="1">
                <a:solidFill>
                  <a:srgbClr val="C00000"/>
                </a:solidFill>
                <a:cs typeface="Courier New" panose="02070309020205020404" pitchFamily="49" charset="0"/>
              </a:rPr>
              <a:t>Downside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</a:t>
            </a:r>
            <a:r>
              <a:rPr lang="de-DE" dirty="0">
                <a:cs typeface="Courier New" panose="02070309020205020404" pitchFamily="49" charset="0"/>
              </a:rPr>
              <a:t> at least </a:t>
            </a:r>
            <a:r>
              <a:rPr lang="de-DE" dirty="0" err="1">
                <a:cs typeface="Courier New" panose="02070309020205020404" pitchFamily="49" charset="0"/>
              </a:rPr>
              <a:t>one</a:t>
            </a:r>
            <a:r>
              <a:rPr lang="de-DE" dirty="0">
                <a:cs typeface="Courier New" panose="02070309020205020404" pitchFamily="49" charset="0"/>
              </a:rPr>
              <a:t> R-</a:t>
            </a:r>
            <a:r>
              <a:rPr lang="de-DE" dirty="0" err="1">
                <a:cs typeface="Courier New" panose="02070309020205020404" pitchFamily="49" charset="0"/>
              </a:rPr>
              <a:t>object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argument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FA4D3-D9AE-4D0C-88B1-B0785327CC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C7A6D-1CF7-43E2-84D0-6519F6492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652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1D637-7524-4B3A-83E9-C29992E6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–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EE456-EC69-4694-8590-74CC0FDE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An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/>
              <a:t>)</a:t>
            </a:r>
          </a:p>
          <a:p>
            <a:pPr marL="182562" indent="0">
              <a:buNone/>
            </a:pPr>
            <a:endParaRPr lang="de-DE" dirty="0"/>
          </a:p>
          <a:p>
            <a:pPr marL="468312" indent="-285750">
              <a:buFont typeface="Consolas" panose="020B0609020204030204" pitchFamily="49" charset="0"/>
              <a:buChar char="&gt;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usethis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create_package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path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fields = list(),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rstudioapi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isAvailable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check_name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TRUE,</a:t>
            </a:r>
            <a:b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   open =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rlang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is_interactive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())</a:t>
            </a:r>
            <a:endParaRPr lang="de-DE" sz="1400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dirty="0">
              <a:cs typeface="Courier New" panose="020703090202050204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4FA4D3-D9AE-4D0C-88B1-B0785327CC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C7A6D-1CF7-43E2-84D0-6519F6492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23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54FAA7-FBE0-49D1-A04A-307A3492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5000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D065C-4C2A-44DA-AAA1-D1D5C61E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B52721-2654-4254-B531-9AD63152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skeleton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R-</a:t>
            </a:r>
            <a:r>
              <a:rPr lang="de-DE" dirty="0" err="1"/>
              <a:t>package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Set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-folder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create_package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2"/>
            <a:r>
              <a:rPr lang="de-DE" dirty="0"/>
              <a:t>Use an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like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lvl="2"/>
            <a:r>
              <a:rPr lang="de-DE" dirty="0"/>
              <a:t>Set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rstudio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</a:t>
            </a:r>
            <a:r>
              <a:rPr lang="de-DE" dirty="0"/>
              <a:t>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TRUE</a:t>
            </a:r>
            <a:r>
              <a:rPr lang="de-DE" dirty="0"/>
              <a:t>,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open = TRUE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>
                <a:solidFill>
                  <a:srgbClr val="C00000"/>
                </a:solidFill>
              </a:rPr>
              <a:t>Note: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wish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R-project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rstudio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FALSE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wish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new</a:t>
            </a:r>
            <a:r>
              <a:rPr lang="de-DE" dirty="0"/>
              <a:t> RStudio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open = FALSE</a:t>
            </a:r>
            <a:r>
              <a:rPr lang="de-DE" dirty="0"/>
              <a:t>.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EE4DE-10FF-49D7-8FCD-3A35730D85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11CA63-016A-4D1A-9DAB-B12B360C1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24</a:t>
            </a:fld>
            <a:endParaRPr lang="de-DE" alt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00DC7C4-67C9-46E5-8542-4CA51A3F6FF6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2F8C8EA-0C25-4A9E-972B-2F026DF6F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24" name="Grafik 23" descr="Erhobene Hand">
              <a:extLst>
                <a:ext uri="{FF2B5EF4-FFF2-40B4-BE49-F238E27FC236}">
                  <a16:creationId xmlns:a16="http://schemas.microsoft.com/office/drawing/2014/main" id="{08F5592F-AFE3-453A-9810-146F7F8B3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25" name="Grafik 24" descr="Erhobene Hand">
              <a:extLst>
                <a:ext uri="{FF2B5EF4-FFF2-40B4-BE49-F238E27FC236}">
                  <a16:creationId xmlns:a16="http://schemas.microsoft.com/office/drawing/2014/main" id="{434A2A6F-4C98-4307-A919-8B4018E7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7D36868C-B6F4-4440-9AAD-AFA1BDB25497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057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C9BB0-4258-47BB-8906-7A94443D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skeleton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4B14F-D9A8-4C69-AACD-71CA8123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Rstudio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Project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File &gt; New Project… &gt; New Directory &gt; R Package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Fill in </a:t>
            </a:r>
            <a:r>
              <a:rPr lang="de-DE" dirty="0" err="1"/>
              <a:t>the</a:t>
            </a:r>
            <a:r>
              <a:rPr lang="de-DE" dirty="0"/>
              <a:t> form:</a:t>
            </a:r>
          </a:p>
          <a:p>
            <a:pPr lvl="2"/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Package </a:t>
            </a:r>
            <a:r>
              <a:rPr lang="de-DE" dirty="0" err="1">
                <a:latin typeface="Consolas" panose="020B0609020204030204" pitchFamily="49" charset="0"/>
              </a:rPr>
              <a:t>name</a:t>
            </a:r>
            <a:r>
              <a:rPr lang="de-DE" dirty="0">
                <a:latin typeface="Consolas" panose="020B0609020204030204" pitchFamily="49" charset="0"/>
              </a:rPr>
              <a:t>:</a:t>
            </a:r>
            <a:r>
              <a:rPr lang="de-DE" dirty="0"/>
              <a:t>“</a:t>
            </a:r>
          </a:p>
          <a:p>
            <a:pPr lvl="2"/>
            <a:r>
              <a:rPr lang="de-DE" dirty="0"/>
              <a:t>„</a:t>
            </a:r>
            <a:r>
              <a:rPr lang="de-DE" dirty="0">
                <a:latin typeface="Consolas" panose="020B0609020204030204" pitchFamily="49" charset="0"/>
              </a:rPr>
              <a:t>Create </a:t>
            </a:r>
            <a:r>
              <a:rPr lang="de-DE" dirty="0" err="1">
                <a:latin typeface="Consolas" panose="020B0609020204030204" pitchFamily="49" charset="0"/>
              </a:rPr>
              <a:t>project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as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subdirectory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of</a:t>
            </a:r>
            <a:r>
              <a:rPr lang="de-DE" dirty="0">
                <a:latin typeface="Consolas" panose="020B0609020204030204" pitchFamily="49" charset="0"/>
              </a:rPr>
              <a:t>: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Press „Create Project“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alternative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85E871-DEE1-4C3E-9933-3C2176028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3D31C4-9183-4649-AA28-79D84F788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434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05CEF-C48F-4747-B2D9-E9D5FCD0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07E791-1493-479C-8C32-2C686634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Binary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In-Memory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CA9DA0-5201-4F97-8DFB-8FD2EF9F85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https://r-pkgs.org/package-structure-state.html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45166A-015B-4BFD-A83E-DC4BCA3BF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7342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FD971-AEC1-4DE9-9EEA-DD7588EC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376A24-C85B-41A3-8CF8-8549540F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Source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 a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subdirectories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>
                <a:solidFill>
                  <a:schemeClr val="accent5">
                    <a:lumMod val="50000"/>
                  </a:schemeClr>
                </a:solidFill>
              </a:rPr>
              <a:t>Bundled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compressed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exceptions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Vignettes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HTML and PDF</a:t>
            </a:r>
          </a:p>
          <a:p>
            <a:pPr lvl="2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temporary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missing</a:t>
            </a:r>
            <a:endParaRPr lang="de-DE" dirty="0"/>
          </a:p>
          <a:p>
            <a:pPr lvl="2"/>
            <a:r>
              <a:rPr lang="de-DE" dirty="0"/>
              <a:t>Any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Rbuildignore</a:t>
            </a:r>
            <a:r>
              <a:rPr lang="de-DE" dirty="0"/>
              <a:t> (e.g.,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Rproj</a:t>
            </a:r>
            <a:r>
              <a:rPr lang="de-DE" dirty="0"/>
              <a:t>-file;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D8E701-A75E-4F27-82C6-5ED2C24CC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09CBE8-A6C0-449A-BA89-CBA80A2C4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5012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A9700-DD7D-4885-982A-F942D5A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4BA86-C16C-4F71-ADC1-9A7E904A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 startAt="3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Binary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Binary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binary</a:t>
            </a:r>
            <a:r>
              <a:rPr lang="de-DE" dirty="0"/>
              <a:t> code.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intresting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C/C++ code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.</a:t>
            </a:r>
          </a:p>
          <a:p>
            <a:pPr marL="525600" indent="-457200">
              <a:buFont typeface="+mj-lt"/>
              <a:buAutoNum type="arabicPeriod" startAt="3"/>
            </a:pPr>
            <a:r>
              <a:rPr lang="de-DE" dirty="0" err="1">
                <a:solidFill>
                  <a:schemeClr val="accent5">
                    <a:lumMod val="50000"/>
                  </a:schemeClr>
                </a:solidFill>
              </a:rPr>
              <a:t>Installed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decompressed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9D792A-AE07-4D52-AA9F-1EE2A9F06A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CB7C43-8CEA-4272-819D-1062768DD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5509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A9700-DD7D-4885-982A-F942D5A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4BA86-C16C-4F71-ADC1-9A7E904A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 startAt="5"/>
            </a:pPr>
            <a:r>
              <a:rPr lang="de-DE" dirty="0">
                <a:solidFill>
                  <a:schemeClr val="accent5">
                    <a:lumMod val="50000"/>
                  </a:schemeClr>
                </a:solidFill>
              </a:rPr>
              <a:t>In-Memory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loads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temporarily</a:t>
            </a:r>
            <a:endParaRPr lang="de-DE" dirty="0"/>
          </a:p>
          <a:p>
            <a:pPr lvl="1"/>
            <a:r>
              <a:rPr lang="de-DE" dirty="0">
                <a:ea typeface="Inconsolata" panose="00000509000000000000" pitchFamily="49" charset="0"/>
              </a:rPr>
              <a:t>The </a:t>
            </a:r>
            <a:r>
              <a:rPr lang="de-DE" dirty="0" err="1">
                <a:ea typeface="Inconsolata" panose="00000509000000000000" pitchFamily="49" charset="0"/>
              </a:rPr>
              <a:t>commands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helpful</a:t>
            </a:r>
            <a:endParaRPr lang="de-DE" dirty="0"/>
          </a:p>
          <a:p>
            <a:pPr lvl="2"/>
            <a:r>
              <a:rPr lang="de-DE" dirty="0">
                <a:solidFill>
                  <a:srgbClr val="FF0000"/>
                </a:solidFill>
              </a:rPr>
              <a:t>Never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library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require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package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9D792A-AE07-4D52-AA9F-1EE2A9F06A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CB7C43-8CEA-4272-819D-1062768DD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371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6517C2D-C79E-4279-BFD0-2120D3E8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DF8596-B517-4BCA-A40C-BDBEEEDE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/</a:t>
            </a:r>
            <a:r>
              <a:rPr lang="de-DE" dirty="0" err="1"/>
              <a:t>develop</a:t>
            </a:r>
            <a:r>
              <a:rPr lang="de-DE" dirty="0"/>
              <a:t> an R-</a:t>
            </a:r>
            <a:r>
              <a:rPr lang="de-DE" dirty="0" err="1"/>
              <a:t>package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workflows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efficiency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and </a:t>
            </a:r>
            <a:r>
              <a:rPr lang="de-DE" dirty="0" err="1"/>
              <a:t>no-goes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A753E7-F92A-4510-B804-ABE428EEC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C95A4-1218-41F5-9E69-BA76BC080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337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875F24A-09EC-4AE7-9578-76C9D836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</a:t>
            </a:r>
            <a:r>
              <a:rPr lang="de-DE" cap="none" dirty="0"/>
              <a:t> File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7C3F36-07C1-43C2-8EC4-9A1690C2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B3A7E48-6949-4F12-BA08-E45D9F490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D99855-7E88-4DC3-A463-588A49F52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659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optional/</a:t>
            </a:r>
            <a:r>
              <a:rPr lang="de-DE" dirty="0" err="1"/>
              <a:t>conditional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22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E39BD-F3F8-4815-B6D6-233E3BA0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by</a:t>
            </a:r>
            <a:r>
              <a:rPr lang="de-DE" dirty="0"/>
              <a:t> WRE </a:t>
            </a:r>
            <a:r>
              <a:rPr lang="de-DE" dirty="0" err="1"/>
              <a:t>manual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AE6478-FF56-428B-A03E-C146792F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980" y="1491630"/>
            <a:ext cx="3720040" cy="3036888"/>
          </a:xfrm>
          <a:ln>
            <a:solidFill>
              <a:srgbClr val="7BBABA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pkgname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Version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0.5-1</a:t>
            </a:r>
          </a:p>
          <a:p>
            <a:pPr marL="0" indent="0">
              <a:buNone/>
            </a:pPr>
            <a:r>
              <a:rPr lang="de-DE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Date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2015-01-01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First Collection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of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Functions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Authors@R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c(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("Joe", "Developer",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c("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email = "Joe.Developer@some.domain.net"),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("Pat", "Developer",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"),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("A.", "User",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= "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              email = "A.User@whereever.net"))</a:t>
            </a: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Joe Developer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Pat Developer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],</a:t>
            </a: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A. User [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DE" sz="8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Maintainer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Joe Developer &lt;Joe.Developer@some.domain.net&gt;</a:t>
            </a: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Depends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R (&gt;= 3.1.0),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nlme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Suggests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MASS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A (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one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paragraph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of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what</a:t>
            </a:r>
            <a:endParaRPr lang="de-DE" sz="800" dirty="0"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the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does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and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why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it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may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useful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License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GPL (&gt;= 2)</a:t>
            </a:r>
          </a:p>
          <a:p>
            <a:pPr marL="0" indent="0">
              <a:buNone/>
            </a:pPr>
            <a:r>
              <a:rPr lang="de-DE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URL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https://www.r-project.org, http://www.another.url</a:t>
            </a:r>
          </a:p>
          <a:p>
            <a:pPr marL="0" indent="0">
              <a:buNone/>
            </a:pPr>
            <a:r>
              <a:rPr lang="de-DE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BugReports</a:t>
            </a:r>
            <a:r>
              <a:rPr lang="de-DE" sz="800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: https://pkgname.bugtracker.url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89B34D-7326-4598-9C93-5825410DE79F}"/>
              </a:ext>
            </a:extLst>
          </p:cNvPr>
          <p:cNvSpPr txBox="1"/>
          <p:nvPr/>
        </p:nvSpPr>
        <p:spPr>
          <a:xfrm>
            <a:off x="6711579" y="1491630"/>
            <a:ext cx="1892870" cy="461665"/>
          </a:xfrm>
          <a:prstGeom prst="rect">
            <a:avLst/>
          </a:prstGeom>
          <a:noFill/>
          <a:ln>
            <a:solidFill>
              <a:srgbClr val="7BBABA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C00000"/>
                </a:solidFill>
              </a:rPr>
              <a:t>mandatory</a:t>
            </a:r>
            <a:r>
              <a:rPr lang="de-DE" sz="1200" dirty="0">
                <a:solidFill>
                  <a:srgbClr val="C00000"/>
                </a:solidFill>
              </a:rPr>
              <a:t> </a:t>
            </a:r>
            <a:r>
              <a:rPr lang="de-DE" sz="1200" dirty="0" err="1">
                <a:solidFill>
                  <a:srgbClr val="C00000"/>
                </a:solidFill>
              </a:rPr>
              <a:t>fields</a:t>
            </a:r>
            <a:endParaRPr lang="de-DE" sz="1200" dirty="0">
              <a:solidFill>
                <a:srgbClr val="C00000"/>
              </a:solidFill>
            </a:endParaRPr>
          </a:p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„optional“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fields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E25D79-770E-4810-8FE1-B5399B3F3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WRE </a:t>
            </a:r>
            <a:r>
              <a:rPr lang="de-DE" altLang="de-DE" dirty="0" err="1"/>
              <a:t>manual</a:t>
            </a:r>
            <a:endParaRPr lang="de-DE" alt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3C6F0B-903D-4BA6-A5DA-0A95AFB62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6346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55"/>
            <a:ext cx="8229600" cy="857250"/>
          </a:xfrm>
        </p:spPr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Package</a:t>
            </a:r>
            <a:r>
              <a:rPr lang="de-DE" dirty="0"/>
              <a:t>: just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  <a:p>
            <a:pPr lvl="1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restriction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package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already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CRAN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Version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  <a:p>
            <a:pPr lvl="1"/>
            <a:r>
              <a:rPr lang="de-DE" dirty="0"/>
              <a:t>Best </a:t>
            </a:r>
            <a:r>
              <a:rPr lang="de-DE" dirty="0" err="1"/>
              <a:t>practice</a:t>
            </a:r>
            <a:r>
              <a:rPr lang="de-DE" dirty="0"/>
              <a:t>: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-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</a:p>
          <a:p>
            <a:pPr lvl="1"/>
            <a:r>
              <a:rPr lang="de-DE" dirty="0"/>
              <a:t>Also </a:t>
            </a:r>
            <a:r>
              <a:rPr lang="de-DE" dirty="0" err="1"/>
              <a:t>common</a:t>
            </a:r>
            <a:r>
              <a:rPr lang="de-DE" dirty="0"/>
              <a:t>: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.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</a:p>
          <a:p>
            <a:pPr lvl="2"/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</a:t>
            </a:r>
            <a:r>
              <a:rPr lang="de-DE" dirty="0"/>
              <a:t>: minor </a:t>
            </a:r>
            <a:r>
              <a:rPr lang="de-DE" dirty="0" err="1"/>
              <a:t>changes</a:t>
            </a:r>
            <a:r>
              <a:rPr lang="de-DE" dirty="0"/>
              <a:t>/</a:t>
            </a:r>
            <a:r>
              <a:rPr lang="de-DE" dirty="0" err="1"/>
              <a:t>updates</a:t>
            </a:r>
            <a:r>
              <a:rPr lang="de-DE" dirty="0"/>
              <a:t> (</a:t>
            </a:r>
            <a:r>
              <a:rPr lang="de-DE" dirty="0" err="1"/>
              <a:t>patches</a:t>
            </a:r>
            <a:r>
              <a:rPr lang="de-DE" dirty="0"/>
              <a:t>); </a:t>
            </a:r>
            <a:r>
              <a:rPr lang="de-DE" dirty="0">
                <a:solidFill>
                  <a:srgbClr val="C00000"/>
                </a:solidFill>
              </a:rPr>
              <a:t>Y</a:t>
            </a:r>
            <a:r>
              <a:rPr lang="de-DE" dirty="0"/>
              <a:t>: larger </a:t>
            </a:r>
            <a:r>
              <a:rPr lang="de-DE" dirty="0" err="1"/>
              <a:t>changes</a:t>
            </a:r>
            <a:r>
              <a:rPr lang="de-DE" dirty="0"/>
              <a:t>; </a:t>
            </a:r>
            <a:r>
              <a:rPr lang="de-DE" dirty="0">
                <a:solidFill>
                  <a:srgbClr val="C00000"/>
                </a:solidFill>
              </a:rPr>
              <a:t>X</a:t>
            </a:r>
            <a:r>
              <a:rPr lang="de-DE" dirty="0"/>
              <a:t>: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affec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(i.e., </a:t>
            </a:r>
            <a:r>
              <a:rPr lang="de-DE" dirty="0" err="1"/>
              <a:t>previous</a:t>
            </a:r>
            <a:r>
              <a:rPr lang="de-DE" dirty="0"/>
              <a:t> code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Special: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01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01</a:t>
            </a:r>
            <a:r>
              <a:rPr lang="de-DE" dirty="0"/>
              <a:t>.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0</a:t>
            </a:r>
            <a:r>
              <a:rPr lang="de-DE" dirty="0"/>
              <a:t>.</a:t>
            </a:r>
            <a:r>
              <a:rPr lang="de-DE" dirty="0">
                <a:solidFill>
                  <a:srgbClr val="C00000"/>
                </a:solidFill>
              </a:rPr>
              <a:t>1</a:t>
            </a:r>
            <a:r>
              <a:rPr lang="de-DE" dirty="0"/>
              <a:t>-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4720D0-086D-47D7-8202-2DA2D53BC3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017AAA-1EF6-405A-B7CF-879795EC0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0193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in </a:t>
            </a:r>
            <a:r>
              <a:rPr lang="de-DE" dirty="0" err="1"/>
              <a:t>by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roxygen2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), but at least </a:t>
            </a:r>
            <a:r>
              <a:rPr lang="de-DE" dirty="0" err="1"/>
              <a:t>by</a:t>
            </a:r>
            <a:r>
              <a:rPr lang="de-DE" dirty="0"/>
              <a:t> CRAN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Title</a:t>
            </a:r>
            <a:r>
              <a:rPr lang="de-DE" dirty="0"/>
              <a:t>: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inspiration</a:t>
            </a:r>
            <a:r>
              <a:rPr lang="de-DE" dirty="0"/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AAB225-4AF4-46E8-B9CC-63EA9FC4C3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46101F-CB81-44AC-9E23-64E193266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47637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74975-1808-4A31-A5E8-A849E9DE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8323F2-4749-40EF-BC02-8BC97758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Author@R</a:t>
            </a:r>
            <a:r>
              <a:rPr lang="de-DE" dirty="0"/>
              <a:t>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replaces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Author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Maintainer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Concatenate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</a:t>
            </a:r>
            <a:r>
              <a:rPr lang="de-DE" dirty="0"/>
              <a:t>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and </a:t>
            </a:r>
            <a:r>
              <a:rPr lang="de-DE" dirty="0" err="1"/>
              <a:t>role</a:t>
            </a:r>
            <a:r>
              <a:rPr lang="de-DE" dirty="0"/>
              <a:t>:</a:t>
            </a:r>
          </a:p>
          <a:p>
            <a:pPr lvl="2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person(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given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family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middle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email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role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comment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first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last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 NULL)</a:t>
            </a:r>
          </a:p>
          <a:p>
            <a:pPr lvl="3"/>
            <a:r>
              <a:rPr lang="de-DE" dirty="0" err="1"/>
              <a:t>Roles</a:t>
            </a:r>
            <a:r>
              <a:rPr lang="de-DE" dirty="0"/>
              <a:t>: 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aut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author</a:t>
            </a:r>
            <a:r>
              <a:rPr lang="de-DE" dirty="0"/>
              <a:t>; </a:t>
            </a:r>
            <a:r>
              <a:rPr lang="de-DE" dirty="0" err="1"/>
              <a:t>contributet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cited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creator</a:t>
            </a:r>
            <a:r>
              <a:rPr lang="de-DE" dirty="0"/>
              <a:t>;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maintainer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ctb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contributor</a:t>
            </a:r>
            <a:r>
              <a:rPr lang="de-DE" dirty="0"/>
              <a:t>; </a:t>
            </a:r>
            <a:r>
              <a:rPr lang="de-DE" dirty="0" err="1"/>
              <a:t>gave</a:t>
            </a:r>
            <a:r>
              <a:rPr lang="de-DE" dirty="0"/>
              <a:t> code but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cited</a:t>
            </a:r>
            <a:r>
              <a:rPr lang="de-DE" dirty="0"/>
              <a:t>)</a:t>
            </a:r>
          </a:p>
          <a:p>
            <a:pPr lvl="4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cph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</a:t>
            </a:r>
            <a:r>
              <a:rPr lang="de-DE" dirty="0"/>
              <a:t> (</a:t>
            </a:r>
            <a:r>
              <a:rPr lang="de-DE" dirty="0" err="1"/>
              <a:t>copyright</a:t>
            </a:r>
            <a:r>
              <a:rPr lang="de-DE" dirty="0"/>
              <a:t> holder; legal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institution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)</a:t>
            </a:r>
          </a:p>
          <a:p>
            <a:pPr lvl="3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person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roles</a:t>
            </a:r>
            <a:endParaRPr lang="de-DE" dirty="0"/>
          </a:p>
          <a:p>
            <a:pPr lvl="4"/>
            <a:endParaRPr lang="de-DE" dirty="0"/>
          </a:p>
          <a:p>
            <a:pPr lvl="4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D1781A-7F9E-457D-A820-7018AC4939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B6308-3CA1-4B54-9E5D-367159B498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569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31A99-6432-461F-96C5-9EDEE2F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8085D-7504-415C-8EF4-B71B0B686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Description</a:t>
            </a:r>
            <a:r>
              <a:rPr lang="de-DE" dirty="0"/>
              <a:t>: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paragraph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Do not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„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“,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endParaRPr lang="de-DE" dirty="0"/>
          </a:p>
          <a:p>
            <a:pPr lvl="1"/>
            <a:r>
              <a:rPr lang="en-US" dirty="0"/>
              <a:t>Use double quotes (</a:t>
            </a:r>
            <a:r>
              <a:rPr lang="de-DE" dirty="0"/>
              <a:t>"</a:t>
            </a:r>
            <a:r>
              <a:rPr lang="en-US" dirty="0"/>
              <a:t>) for quotations (including titles of books and articles)</a:t>
            </a:r>
          </a:p>
          <a:p>
            <a:pPr lvl="1"/>
            <a:r>
              <a:rPr lang="en-US" dirty="0"/>
              <a:t>Use single quotes (</a:t>
            </a:r>
            <a:r>
              <a:rPr lang="de-DE" dirty="0"/>
              <a:t>'</a:t>
            </a:r>
            <a:r>
              <a:rPr lang="en-US" dirty="0"/>
              <a:t>) for non-English usage, including names of other packages and external software</a:t>
            </a:r>
          </a:p>
          <a:p>
            <a:pPr lvl="1"/>
            <a:r>
              <a:rPr lang="en-US" dirty="0"/>
              <a:t>Use angle brackets for DOI and URL</a:t>
            </a:r>
          </a:p>
          <a:p>
            <a:pPr lvl="2"/>
            <a:r>
              <a:rPr lang="de-DE" dirty="0"/>
              <a:t>E.g.,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Klauer and Kellen (2018, &lt;doi:10.1016/j.jmp.2017.12.003&gt;)</a:t>
            </a:r>
          </a:p>
          <a:p>
            <a:pPr lvl="1"/>
            <a:r>
              <a:rPr lang="de-DE" dirty="0"/>
              <a:t>Here,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F684B5-71D8-4656-AA43-B9D9781214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1F51E6-CEF4-4EBD-8D87-B81B7C259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43714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Licence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License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typically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something</a:t>
            </a:r>
            <a:r>
              <a:rPr lang="de-DE" dirty="0">
                <a:cs typeface="Courier New" panose="02070309020205020404" pitchFamily="49" charset="0"/>
              </a:rPr>
              <a:t> like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GPL-2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GPL-3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br>
              <a:rPr lang="de-DE" dirty="0">
                <a:cs typeface="Courier New" panose="02070309020205020404" pitchFamily="49" charset="0"/>
              </a:rPr>
            </a:b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GPL (&gt;= 2)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many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others</a:t>
            </a:r>
            <a:endParaRPr lang="de-DE" dirty="0">
              <a:cs typeface="Courier New" panose="02070309020205020404" pitchFamily="49" charset="0"/>
            </a:endParaRP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When</a:t>
            </a:r>
            <a:r>
              <a:rPr lang="de-DE" dirty="0">
                <a:cs typeface="Courier New" panose="02070309020205020404" pitchFamily="49" charset="0"/>
              </a:rPr>
              <a:t> in </a:t>
            </a:r>
            <a:r>
              <a:rPr lang="de-DE" dirty="0" err="1">
                <a:cs typeface="Courier New" panose="02070309020205020404" pitchFamily="49" charset="0"/>
              </a:rPr>
              <a:t>doubt</a:t>
            </a:r>
            <a:r>
              <a:rPr lang="de-DE" dirty="0">
                <a:cs typeface="Courier New" panose="02070309020205020404" pitchFamily="49" charset="0"/>
              </a:rPr>
              <a:t> check </a:t>
            </a:r>
            <a:r>
              <a:rPr lang="de-DE" dirty="0" err="1">
                <a:cs typeface="Courier New" panose="02070309020205020404" pitchFamily="49" charset="0"/>
              </a:rPr>
              <a:t>other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similar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packages</a:t>
            </a:r>
            <a:endParaRPr lang="de-DE" dirty="0">
              <a:cs typeface="Courier New" panose="02070309020205020404" pitchFamily="49" charset="0"/>
            </a:endParaRPr>
          </a:p>
          <a:p>
            <a:pPr lvl="1"/>
            <a:r>
              <a:rPr lang="de-DE" dirty="0">
                <a:cs typeface="Courier New" panose="02070309020205020404" pitchFamily="49" charset="0"/>
              </a:rPr>
              <a:t>Be </a:t>
            </a:r>
            <a:r>
              <a:rPr lang="de-DE" dirty="0" err="1">
                <a:cs typeface="Courier New" panose="02070309020205020404" pitchFamily="49" charset="0"/>
              </a:rPr>
              <a:t>careful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when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using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proprietary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libraries</a:t>
            </a:r>
            <a:r>
              <a:rPr lang="de-DE" dirty="0">
                <a:cs typeface="Courier New" panose="02070309020205020404" pitchFamily="49" charset="0"/>
              </a:rPr>
              <a:t> (in R, C/C++, etc.)</a:t>
            </a: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Some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universities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have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their</a:t>
            </a:r>
            <a:r>
              <a:rPr lang="de-DE" dirty="0">
                <a:cs typeface="Courier New" panose="02070309020205020404" pitchFamily="49" charset="0"/>
              </a:rPr>
              <a:t> own </a:t>
            </a:r>
            <a:r>
              <a:rPr lang="de-DE" dirty="0" err="1">
                <a:cs typeface="Courier New" panose="02070309020205020404" pitchFamily="49" charset="0"/>
              </a:rPr>
              <a:t>licence</a:t>
            </a:r>
            <a:r>
              <a:rPr lang="de-DE" dirty="0">
                <a:cs typeface="Courier New" panose="02070309020205020404" pitchFamily="49" charset="0"/>
              </a:rPr>
              <a:t> like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MIT: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MIT</a:t>
            </a:r>
          </a:p>
          <a:p>
            <a:pPr lvl="1"/>
            <a:r>
              <a:rPr lang="de-DE" dirty="0">
                <a:cs typeface="Courier New" panose="02070309020205020404" pitchFamily="49" charset="0"/>
              </a:rPr>
              <a:t>Check </a:t>
            </a:r>
            <a:r>
              <a:rPr lang="de-DE" dirty="0">
                <a:cs typeface="Courier New" panose="02070309020205020404" pitchFamily="49" charset="0"/>
                <a:hlinkClick r:id="rId3"/>
              </a:rPr>
              <a:t>https://cran.r-project.org/doc/manuals/R-exts.html#Licensing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more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details</a:t>
            </a:r>
            <a:endParaRPr lang="de-DE" dirty="0"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FA735B-3F32-474A-9D64-2CAF96024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AD6A75-05FC-4C0C-A088-93F5D27F6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562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E72F5-930E-4192-AAD2-E3C75C64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896211-000C-409B-AC14-492F471D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Fill in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A5CA43-2DD3-4CC4-B8A5-CBED598DA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913D7-1B55-4B36-9B64-9202C50EC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38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D47C633-19FC-49F7-A81E-91EEEB098FD1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8D852DB-C55B-4E14-8022-55C0E1F2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3006A7EE-CEB9-4B03-8FDC-77F1E3C6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8DEF9129-C61F-44B1-96EF-C17DE1706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AB5CCA6F-1041-4F92-A18E-6AB8C0AB524C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7361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cs typeface="Courier New" panose="02070309020205020404" pitchFamily="49" charset="0"/>
              </a:rPr>
              <a:t>If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 on a </a:t>
            </a:r>
            <a:r>
              <a:rPr lang="de-DE" dirty="0" err="1">
                <a:cs typeface="Courier New" panose="02070309020205020404" pitchFamily="49" charset="0"/>
              </a:rPr>
              <a:t>certain</a:t>
            </a:r>
            <a:r>
              <a:rPr lang="de-DE" dirty="0">
                <a:cs typeface="Courier New" panose="02070309020205020404" pitchFamily="49" charset="0"/>
              </a:rPr>
              <a:t> R </a:t>
            </a:r>
            <a:r>
              <a:rPr lang="de-DE" dirty="0" err="1">
                <a:cs typeface="Courier New" panose="02070309020205020404" pitchFamily="49" charset="0"/>
              </a:rPr>
              <a:t>version</a:t>
            </a:r>
            <a:r>
              <a:rPr lang="de-DE" dirty="0">
                <a:cs typeface="Courier New" panose="02070309020205020404" pitchFamily="49" charset="0"/>
              </a:rPr>
              <a:t>, e.g., </a:t>
            </a:r>
            <a:r>
              <a:rPr lang="de-DE" dirty="0" err="1">
                <a:cs typeface="Courier New" panose="02070309020205020404" pitchFamily="49" charset="0"/>
              </a:rPr>
              <a:t>version</a:t>
            </a:r>
            <a:r>
              <a:rPr lang="de-DE" dirty="0">
                <a:cs typeface="Courier New" panose="02070309020205020404" pitchFamily="49" charset="0"/>
              </a:rPr>
              <a:t> 4.2.0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higher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write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 (&gt;=4.2.0)</a:t>
            </a:r>
            <a:r>
              <a:rPr lang="de-DE" dirty="0">
                <a:cs typeface="Courier New" panose="02070309020205020404" pitchFamily="49" charset="0"/>
              </a:rPr>
              <a:t>. </a:t>
            </a:r>
            <a:r>
              <a:rPr lang="de-DE" dirty="0" err="1">
                <a:cs typeface="Courier New" panose="02070309020205020404" pitchFamily="49" charset="0"/>
              </a:rPr>
              <a:t>Only</a:t>
            </a:r>
            <a:r>
              <a:rPr lang="de-DE" dirty="0">
                <a:cs typeface="Courier New" panose="02070309020205020404" pitchFamily="49" charset="0"/>
              </a:rPr>
              <a:t> in rare </a:t>
            </a:r>
            <a:r>
              <a:rPr lang="de-DE" dirty="0" err="1">
                <a:cs typeface="Courier New" panose="02070309020205020404" pitchFamily="49" charset="0"/>
              </a:rPr>
              <a:t>cases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necessary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name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another</a:t>
            </a:r>
            <a:r>
              <a:rPr lang="de-DE" dirty="0">
                <a:cs typeface="Courier New" panose="02070309020205020404" pitchFamily="49" charset="0"/>
              </a:rPr>
              <a:t> R-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here</a:t>
            </a:r>
            <a:r>
              <a:rPr lang="de-DE" dirty="0">
                <a:cs typeface="Courier New" panose="02070309020205020404" pitchFamily="49" charset="0"/>
              </a:rPr>
              <a:t>. This will </a:t>
            </a:r>
            <a:r>
              <a:rPr lang="de-DE" dirty="0" err="1">
                <a:cs typeface="Courier New" panose="02070309020205020404" pitchFamily="49" charset="0"/>
              </a:rPr>
              <a:t>add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named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also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search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path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user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loads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attaches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de-DE" dirty="0" err="1">
                <a:cs typeface="Courier New" panose="02070309020205020404" pitchFamily="49" charset="0"/>
              </a:rPr>
              <a:t>Example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it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i="1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needed</a:t>
            </a:r>
            <a:r>
              <a:rPr lang="de-DE" dirty="0">
                <a:cs typeface="Courier New" panose="02070309020205020404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lmerTest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depends</a:t>
            </a:r>
            <a:r>
              <a:rPr lang="de-DE" dirty="0">
                <a:cs typeface="Courier New" panose="02070309020205020404" pitchFamily="49" charset="0"/>
              </a:rPr>
              <a:t> on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lme4</a:t>
            </a:r>
            <a:r>
              <a:rPr lang="de-DE" dirty="0">
                <a:cs typeface="Courier New" panose="02070309020205020404" pitchFamily="49" charset="0"/>
              </a:rPr>
              <a:t>. </a:t>
            </a:r>
          </a:p>
          <a:p>
            <a:pPr marL="68400" indent="0"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Imports</a:t>
            </a:r>
            <a:r>
              <a:rPr lang="de-DE" dirty="0">
                <a:cs typeface="Courier New" panose="02070309020205020404" pitchFamily="49" charset="0"/>
              </a:rPr>
              <a:t>: This </a:t>
            </a:r>
            <a:r>
              <a:rPr lang="de-DE" dirty="0" err="1">
                <a:cs typeface="Courier New" panose="02070309020205020404" pitchFamily="49" charset="0"/>
              </a:rPr>
              <a:t>is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where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almost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packages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whose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functions</a:t>
            </a:r>
            <a:r>
              <a:rPr lang="de-DE" dirty="0">
                <a:cs typeface="Courier New" panose="02070309020205020404" pitchFamily="49" charset="0"/>
              </a:rPr>
              <a:t> and </a:t>
            </a:r>
            <a:r>
              <a:rPr lang="de-DE" dirty="0" err="1">
                <a:cs typeface="Courier New" panose="02070309020205020404" pitchFamily="49" charset="0"/>
              </a:rPr>
              <a:t>data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sets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use</a:t>
            </a:r>
            <a:r>
              <a:rPr lang="de-DE" dirty="0">
                <a:cs typeface="Courier New" panose="02070309020205020404" pitchFamily="49" charset="0"/>
              </a:rPr>
              <a:t> in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main</a:t>
            </a:r>
            <a:r>
              <a:rPr lang="de-DE" dirty="0">
                <a:cs typeface="Courier New" panose="02070309020205020404" pitchFamily="49" charset="0"/>
              </a:rPr>
              <a:t> code. </a:t>
            </a:r>
            <a:r>
              <a:rPr lang="de-DE" dirty="0" err="1">
                <a:cs typeface="Courier New" panose="02070309020205020404" pitchFamily="49" charset="0"/>
              </a:rPr>
              <a:t>Exceptions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on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next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slide</a:t>
            </a:r>
            <a:r>
              <a:rPr lang="de-DE" dirty="0">
                <a:cs typeface="Courier New" panose="02070309020205020404" pitchFamily="49" charset="0"/>
              </a:rPr>
              <a:t>.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70E48C-C558-4E59-B0D7-7A8C3924B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5E64DC-E098-47B4-8A4A-A9DA775D6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055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AF02A-99E5-4F27-BBE1-5497FD22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Reasons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2BA622-EFD5-4A28-886B-8C18BC15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Share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accessible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time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reusing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Marwick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et al., 2018)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99B31A-8883-48F6-9727-584EA6BD04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72F4C-4E5F-4AA5-8392-8586DFD95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9401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E9071-607C-4CDC-8D65-474FD5C9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250EC-9FD8-449A-B59D-DA04E219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Suggests</a:t>
            </a:r>
            <a:r>
              <a:rPr lang="de-DE" dirty="0">
                <a:cs typeface="Courier New" panose="02070309020205020404" pitchFamily="49" charset="0"/>
              </a:rPr>
              <a:t>: Here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list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that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only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need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vignettes</a:t>
            </a:r>
            <a:r>
              <a:rPr lang="de-DE" dirty="0">
                <a:cs typeface="Courier New" panose="02070309020205020404" pitchFamily="49" charset="0"/>
              </a:rPr>
              <a:t>, </a:t>
            </a:r>
            <a:r>
              <a:rPr lang="de-DE" dirty="0" err="1">
                <a:cs typeface="Courier New" panose="02070309020205020404" pitchFamily="49" charset="0"/>
              </a:rPr>
              <a:t>examples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tests</a:t>
            </a:r>
            <a:r>
              <a:rPr lang="de-DE" dirty="0">
                <a:cs typeface="Courier New" panose="02070309020205020404" pitchFamily="49" charset="0"/>
              </a:rPr>
              <a:t>, but </a:t>
            </a:r>
            <a:r>
              <a:rPr lang="de-DE" dirty="0" err="1">
                <a:cs typeface="Courier New" panose="02070309020205020404" pitchFamily="49" charset="0"/>
              </a:rPr>
              <a:t>are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Courier New" panose="02070309020205020404" pitchFamily="49" charset="0"/>
              </a:rPr>
              <a:t>not essential </a:t>
            </a:r>
            <a:r>
              <a:rPr lang="de-DE" dirty="0" err="1">
                <a:cs typeface="Courier New" panose="02070309020205020404" pitchFamily="49" charset="0"/>
              </a:rPr>
              <a:t>for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the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functions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of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your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package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to</a:t>
            </a:r>
            <a:r>
              <a:rPr lang="de-DE" dirty="0">
                <a:cs typeface="Courier New" panose="02070309020205020404" pitchFamily="49" charset="0"/>
              </a:rPr>
              <a:t> </a:t>
            </a:r>
            <a:r>
              <a:rPr lang="de-DE" dirty="0" err="1">
                <a:cs typeface="Courier New" panose="02070309020205020404" pitchFamily="49" charset="0"/>
              </a:rPr>
              <a:t>work</a:t>
            </a:r>
            <a:r>
              <a:rPr lang="de-DE" dirty="0">
                <a:cs typeface="Courier New" panose="02070309020205020404" pitchFamily="49" charset="0"/>
              </a:rPr>
              <a:t>.</a:t>
            </a: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8C0FFD-3CF6-44D8-B964-AC8B2E0FD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9EFA0B-A1E7-4BFA-98FD-F2B06DC6A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0998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8F97B-10A6-4B22-AABC-1C23770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05BB9F-086F-4893-9B6C-B13B7ACD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: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URLs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commas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whitespace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Homepage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author</a:t>
            </a:r>
            <a:endParaRPr lang="de-DE" dirty="0"/>
          </a:p>
          <a:p>
            <a:pPr lvl="1"/>
            <a:r>
              <a:rPr lang="de-DE" dirty="0"/>
              <a:t>Page </a:t>
            </a:r>
            <a:r>
              <a:rPr lang="de-DE" dirty="0" err="1"/>
              <a:t>with</a:t>
            </a:r>
            <a:r>
              <a:rPr lang="de-DE" dirty="0"/>
              <a:t> additional material/</a:t>
            </a:r>
            <a:r>
              <a:rPr lang="de-DE" dirty="0" err="1"/>
              <a:t>information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BugReports</a:t>
            </a:r>
            <a:r>
              <a:rPr lang="de-DE" dirty="0"/>
              <a:t>: </a:t>
            </a:r>
            <a:r>
              <a:rPr lang="de-DE" dirty="0" err="1"/>
              <a:t>single</a:t>
            </a:r>
            <a:r>
              <a:rPr lang="de-DE" dirty="0"/>
              <a:t> URL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submitted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Will send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r>
              <a:rPr lang="de-DE" dirty="0"/>
              <a:t> report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URL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e-</a:t>
            </a:r>
            <a:r>
              <a:rPr lang="de-DE" dirty="0" err="1"/>
              <a:t>mailaddress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maintainer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F7046C-3EB5-41CD-A00E-413989925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4A6352-1399-4618-B547-786EA5FF5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7473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8F97B-10A6-4B22-AABC-1C23770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</a:t>
            </a:r>
            <a:r>
              <a:rPr lang="de-DE" dirty="0" err="1"/>
              <a:t>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05BB9F-086F-4893-9B6C-B13B7ACD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LazyData</a:t>
            </a:r>
            <a:r>
              <a:rPr lang="de-DE" dirty="0"/>
              <a:t>: </a:t>
            </a:r>
            <a:r>
              <a:rPr lang="en-US" dirty="0"/>
              <a:t>logical (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false</a:t>
            </a:r>
            <a:r>
              <a:rPr lang="en-US" dirty="0"/>
              <a:t>) field controls whether the R datasets use lazy-loading (i.e., if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false</a:t>
            </a:r>
            <a:r>
              <a:rPr lang="en-US" dirty="0"/>
              <a:t> the user needs to load your data with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  <a:r>
              <a:rPr lang="en-US" dirty="0"/>
              <a:t> and if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en-US" dirty="0"/>
              <a:t> the user can access it by typing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mydata</a:t>
            </a:r>
            <a:r>
              <a:rPr lang="en-US" dirty="0"/>
              <a:t>)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VignetteBuilder</a:t>
            </a:r>
            <a:r>
              <a:rPr lang="de-DE" dirty="0"/>
              <a:t>: </a:t>
            </a:r>
            <a:r>
              <a:rPr lang="en-US" dirty="0"/>
              <a:t>names (in a comma-separated list) packages that provide an engine for building vignettes: e.g.: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knitr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NeedsCompilation</a:t>
            </a:r>
            <a:r>
              <a:rPr lang="de-DE" dirty="0"/>
              <a:t>: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yes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C++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C61393-05BF-48DE-BA1D-842A5A1641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ED7E59-1D2F-4EEF-B4D3-384BC073C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44591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244B4E-5E3A-4187-BB1D-890224EB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File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D83604-C43F-435D-817B-88596CA7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0F5711-35B3-49FB-8277-5814958AEF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55A7D0-6F28-41CB-8654-55FEAE640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6298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978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3D6E4-5A7B-4252-8923-BE2AA9EC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</a:t>
            </a:r>
            <a:r>
              <a:rPr lang="de-DE" dirty="0" err="1"/>
              <a:t>elements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02894-E5B8-49DD-B48A-0A03A8F67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. These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importFrom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("lme4",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lmer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. These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export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fnc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41B93B-797D-46DD-A28C-CC1D41D1C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6D9F05-A536-46D5-9E27-C12043BBE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9218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3D6E4-5A7B-4252-8923-BE2AA9EC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NAMESPACE </a:t>
            </a:r>
            <a:r>
              <a:rPr lang="de-DE" dirty="0" err="1"/>
              <a:t>elements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02894-E5B8-49DD-B48A-0A03A8F67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S3method(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print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fnc_output_class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useDynLib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pkg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", 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registration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=TRUE)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57E822-EF88-4204-A470-1A672B4E77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0B8BFB-C540-4996-9056-CFC5B158C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1551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03777-ACBF-4A0A-A006-2DF45CFE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news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B9F643-4E99-4943-913A-358B557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All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Note: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i="1" dirty="0" err="1"/>
              <a:t>can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tedious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90EE32-ABF6-4536-A68F-B81BEEB2C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B05B34-4788-4042-B3E5-2E3FA87E72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4265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933CF2-5C96-4B60-A7F8-9B7B2CDB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Help Files /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FF562A-08A2-485B-B9AC-754EE7B6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5ABBE1-AA24-4104-8116-2B7032885C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73B2C2-C993-4A98-8ED1-D85DBF093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3242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EA2EEF8-05A9-43A0-B12C-2C24D0F3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072451-7BF9-4313-8BBA-7715040CF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Package-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after </a:t>
            </a:r>
            <a:r>
              <a:rPr lang="de-DE" dirty="0" err="1"/>
              <a:t>some</a:t>
            </a:r>
            <a:r>
              <a:rPr lang="de-DE" dirty="0"/>
              <a:t> time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do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72374E-D50B-481D-960B-2E7E5E7D4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8D67E-3ADB-46F6-9723-2E1E4CA38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743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1B06D-C527-4C3D-97CC-1DD9FC79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0452A7-150F-4D48-90ED-23C2CA5D0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E430671-D23E-4C71-9E52-BD0D99C967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EE5B2B-CBFC-4EDF-8A46-7329CCA2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391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roxygen2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193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5D872-3883-45B9-9B5C-9520624C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E0FE88-7E59-483B-8B70-731E104E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b="1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directly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script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/R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Every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tags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BC68F2-A616-4A41-B3E1-9A530259F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FFA5EE-1A75-4DFC-A279-8D880F2B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51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CDF2E7-A5B6-409C-ACFA-EE921EF0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1" y="185000"/>
            <a:ext cx="7769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7002B-07D3-4D65-B862-A6AAFB21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</a:t>
            </a:r>
            <a:r>
              <a:rPr lang="de-DE" dirty="0" err="1"/>
              <a:t>of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a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F50CAD-5479-49D5-8404-FBA91A9CC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R Packages (</a:t>
            </a:r>
            <a:r>
              <a:rPr lang="de-DE" altLang="de-DE" dirty="0" err="1"/>
              <a:t>Wickham</a:t>
            </a:r>
            <a:r>
              <a:rPr lang="de-DE" altLang="de-DE" dirty="0"/>
              <a:t> &amp; Bryan)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06394-AFD1-46DD-A3DF-FF7C95BA1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52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D629AC2-3BD4-43E5-8830-398246224777}"/>
              </a:ext>
            </a:extLst>
          </p:cNvPr>
          <p:cNvSpPr txBox="1">
            <a:spLocks/>
          </p:cNvSpPr>
          <p:nvPr/>
        </p:nvSpPr>
        <p:spPr bwMode="auto">
          <a:xfrm>
            <a:off x="2087724" y="1608473"/>
            <a:ext cx="4968552" cy="247544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Elementwise Square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\code{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} returns square of each element of a numeric vector.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x A numeric vector (or scalar).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output is a vector with the same length as \code{x}.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(c(1,2,4))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dontrun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("a")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@export</a:t>
            </a:r>
          </a:p>
          <a:p>
            <a:pPr marL="68400" indent="0">
              <a:buNone/>
            </a:pP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function(x) {x^2}</a:t>
            </a:r>
            <a:endParaRPr lang="de-DE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0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@title</a:t>
            </a:r>
            <a:r>
              <a:rPr lang="de-DE" dirty="0"/>
              <a:t>: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(&lt; 65 </a:t>
            </a:r>
            <a:r>
              <a:rPr lang="de-DE" dirty="0" err="1"/>
              <a:t>characters</a:t>
            </a:r>
            <a:r>
              <a:rPr lang="de-DE" dirty="0"/>
              <a:t>). Use </a:t>
            </a:r>
            <a:r>
              <a:rPr lang="de-DE" dirty="0" err="1"/>
              <a:t>capitalization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end.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out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description</a:t>
            </a:r>
            <a:r>
              <a:rPr lang="de-DE" dirty="0"/>
              <a:t>: a </a:t>
            </a:r>
            <a:r>
              <a:rPr lang="de-DE" dirty="0" err="1"/>
              <a:t>paragraph</a:t>
            </a:r>
            <a:r>
              <a:rPr lang="de-DE" dirty="0"/>
              <a:t> (a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tag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provided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title tag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out; 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6672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param</a:t>
            </a:r>
            <a:r>
              <a:rPr lang="de-DE" dirty="0"/>
              <a:t>: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parameter</a:t>
            </a:r>
            <a:r>
              <a:rPr lang="de-DE" dirty="0"/>
              <a:t> tag. After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param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argument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short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argument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return</a:t>
            </a:r>
            <a:r>
              <a:rPr lang="de-DE" dirty="0"/>
              <a:t>: a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, e.g., a (</a:t>
            </a:r>
            <a:r>
              <a:rPr lang="de-DE" dirty="0" err="1"/>
              <a:t>named</a:t>
            </a:r>
            <a:r>
              <a:rPr lang="de-DE" dirty="0"/>
              <a:t>) </a:t>
            </a:r>
            <a:r>
              <a:rPr lang="de-DE" dirty="0" err="1"/>
              <a:t>list</a:t>
            </a:r>
            <a:r>
              <a:rPr lang="de-DE" dirty="0"/>
              <a:t>,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export</a:t>
            </a:r>
            <a:r>
              <a:rPr lang="de-DE" dirty="0"/>
              <a:t>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exported</a:t>
            </a:r>
            <a:r>
              <a:rPr lang="de-DE" dirty="0"/>
              <a:t> (i.e.,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NAMESPACE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0923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break and </a:t>
            </a:r>
            <a:r>
              <a:rPr lang="de-DE" dirty="0" err="1"/>
              <a:t>then</a:t>
            </a:r>
            <a:r>
              <a:rPr lang="de-DE" dirty="0"/>
              <a:t> wirte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(</a:t>
            </a:r>
            <a:r>
              <a:rPr lang="de-DE" dirty="0" err="1"/>
              <a:t>potentially</a:t>
            </a:r>
            <a:r>
              <a:rPr lang="de-DE" dirty="0"/>
              <a:t>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 </a:t>
            </a:r>
            <a:r>
              <a:rPr lang="de-DE" dirty="0" err="1"/>
              <a:t>here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x &lt;-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Plain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dontshow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{log(x)}</a:t>
            </a:r>
            <a:r>
              <a:rPr lang="de-DE" dirty="0"/>
              <a:t>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but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shown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helpfile</a:t>
            </a:r>
            <a:r>
              <a:rPr lang="de-DE" dirty="0"/>
              <a:t> (i.e., </a:t>
            </a:r>
            <a:r>
              <a:rPr lang="de-DE" dirty="0" err="1"/>
              <a:t>included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)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dontrun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plot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(x)}</a:t>
            </a:r>
            <a:r>
              <a:rPr lang="de-DE" dirty="0"/>
              <a:t> Code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shown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but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run</a:t>
            </a:r>
            <a:endParaRPr lang="de-DE" dirty="0">
              <a:solidFill>
                <a:srgbClr val="C00000"/>
              </a:solidFill>
            </a:endParaRP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donttest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(x)}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not </a:t>
            </a:r>
            <a:r>
              <a:rPr lang="de-DE" dirty="0" err="1">
                <a:solidFill>
                  <a:srgbClr val="C00000"/>
                </a:solidFill>
              </a:rPr>
              <a:t>run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but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shown</a:t>
            </a:r>
            <a:r>
              <a:rPr lang="de-DE" dirty="0"/>
              <a:t> in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46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roxygen</a:t>
            </a:r>
            <a:r>
              <a:rPr lang="de-DE" dirty="0"/>
              <a:t> </a:t>
            </a:r>
            <a:r>
              <a:rPr lang="de-DE" dirty="0" err="1"/>
              <a:t>comments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/in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script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Compilation</a:t>
            </a:r>
            <a:r>
              <a:rPr lang="de-DE" dirty="0"/>
              <a:t>: do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which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calls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de-DE" dirty="0"/>
              <a:t>press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Cmd+Shift+D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Preview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?</a:t>
            </a:r>
            <a:r>
              <a:rPr lang="de-DE" dirty="0"/>
              <a:t>-symbol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(e.g.,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?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56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5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B3EF-032F-48DC-B3FC-BED95731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D76AE-9ED1-4049-B8C9-6CEB7D6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Write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dirty="0"/>
              <a:t> in an R </a:t>
            </a:r>
            <a:r>
              <a:rPr lang="de-DE" dirty="0" err="1"/>
              <a:t>script</a:t>
            </a:r>
            <a:r>
              <a:rPr lang="de-DE" dirty="0"/>
              <a:t> (</a:t>
            </a:r>
            <a:r>
              <a:rPr lang="de-DE" dirty="0">
                <a:latin typeface="Consolas" panose="020B0609020204030204" pitchFamily="49" charset="0"/>
              </a:rPr>
              <a:t>fnc1.R</a:t>
            </a:r>
            <a:r>
              <a:rPr lang="de-DE" dirty="0"/>
              <a:t>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Write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roxygen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comments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Workflow </a:t>
            </a:r>
            <a:r>
              <a:rPr lang="de-DE" dirty="0" err="1"/>
              <a:t>described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compilation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Run </a:t>
            </a:r>
            <a:r>
              <a:rPr lang="de-DE" dirty="0" err="1"/>
              <a:t>command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Press </a:t>
            </a:r>
            <a:r>
              <a:rPr lang="de-DE" dirty="0" err="1"/>
              <a:t>short-cut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Cmd+Shift+D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4AADA3-A3DB-435D-B481-0DA7FB359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B3BAF-5A4E-401D-A296-78164805B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57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EF3F50-6089-419B-8EF4-808212F18325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5FC934-22DB-4E3C-836B-56A049FF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C11AC0-1611-4531-B4E6-2FD78C76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23EDC7A-C8FA-4656-91D1-63E693A1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93128D9-E7DB-4E31-87D2-07030F8649F4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06078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187A5-0CC9-4543-B97C-05927D88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in </a:t>
            </a:r>
            <a:r>
              <a:rPr lang="de-DE" dirty="0" err="1"/>
              <a:t>brief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737C0-58AB-4742-89C0-ED2935ECD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EB73F-8286-441B-85C6-9E7166A59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56D70B7-D029-4456-A09C-661CD09DA3C0}"/>
              </a:ext>
            </a:extLst>
          </p:cNvPr>
          <p:cNvSpPr txBox="1">
            <a:spLocks/>
          </p:cNvSpPr>
          <p:nvPr/>
        </p:nvSpPr>
        <p:spPr bwMode="auto">
          <a:xfrm>
            <a:off x="1835696" y="1432396"/>
            <a:ext cx="5472608" cy="287243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000" dirty="0" err="1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another_pkgname</a:t>
            </a:r>
            <a:r>
              <a:rPr lang="en-US" sz="1000" dirty="0">
                <a:solidFill>
                  <a:srgbClr val="C0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fnc1 fnc2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@references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K. C. (2010). Hierarchical multinomial processing tree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models: A latent-trait approach.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emph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Psychometrika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75(1)}, 70-98.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{10.1007/s11336-004-1188-3}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@author Raphael Hartmann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"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", .registration=TRUE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seealso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\code{\link{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functionname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}}</a:t>
            </a:r>
          </a:p>
          <a:p>
            <a:pPr marL="68400" indent="0">
              <a:buNone/>
            </a:pP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Arbitrary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sectiontitle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Write what you need in you custom section.</a:t>
            </a:r>
          </a:p>
        </p:txBody>
      </p:sp>
    </p:spTree>
    <p:extLst>
      <p:ext uri="{BB962C8B-B14F-4D97-AF65-F5344CB8AC3E}">
        <p14:creationId xmlns:p14="http://schemas.microsoft.com/office/powerpoint/2010/main" val="1503357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Additional (</a:t>
            </a:r>
            <a:r>
              <a:rPr lang="de-DE" dirty="0" err="1"/>
              <a:t>important</a:t>
            </a:r>
            <a:r>
              <a:rPr lang="de-DE" dirty="0"/>
              <a:t>)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(e.g., </a:t>
            </a:r>
            <a:r>
              <a:rPr lang="de-DE" dirty="0" err="1"/>
              <a:t>stats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This </a:t>
            </a:r>
            <a:r>
              <a:rPr lang="de-DE" dirty="0" err="1"/>
              <a:t>tells</a:t>
            </a:r>
            <a:r>
              <a:rPr lang="de-DE" dirty="0"/>
              <a:t> roxygen2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(s)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another_pkgname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NAMESPACE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references</a:t>
            </a:r>
            <a:r>
              <a:rPr lang="de-DE" dirty="0"/>
              <a:t>: Name all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on.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authors</a:t>
            </a:r>
            <a:r>
              <a:rPr lang="de-DE" dirty="0"/>
              <a:t>: Name </a:t>
            </a:r>
            <a:r>
              <a:rPr lang="de-DE" dirty="0" err="1"/>
              <a:t>yourself</a:t>
            </a:r>
            <a:r>
              <a:rPr lang="de-DE" dirty="0"/>
              <a:t> (and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wrote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436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853623-E9FF-4C00-8503-F8751218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31B0BD-4447-4939-BE87-B3F23BFA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2" indent="0">
              <a:buNone/>
            </a:pPr>
            <a:r>
              <a:rPr lang="de-DE" dirty="0"/>
              <a:t>Code </a:t>
            </a:r>
            <a:r>
              <a:rPr lang="de-DE" dirty="0" err="1"/>
              <a:t>syntax</a:t>
            </a:r>
            <a:r>
              <a:rPr lang="de-DE" dirty="0"/>
              <a:t>:</a:t>
            </a:r>
          </a:p>
          <a:p>
            <a:pPr marL="525462" indent="-342900">
              <a:buFont typeface="Consolas" panose="020B0609020204030204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R code (and C/C++ code)</a:t>
            </a:r>
          </a:p>
          <a:p>
            <a:pPr marL="525462" indent="-342900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Terminal/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shell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 code (bash) in RStudio terminal</a:t>
            </a:r>
          </a:p>
          <a:p>
            <a:pPr marL="525462" indent="-342900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cs typeface="Courier New" panose="02070309020205020404" pitchFamily="49" charset="0"/>
            </a:endParaRPr>
          </a:p>
          <a:p>
            <a:pPr marL="182562" indent="0">
              <a:buNone/>
            </a:pPr>
            <a:endParaRPr lang="de-DE" dirty="0">
              <a:ea typeface="Inconsolata" panose="00000509000000000000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FB6A9F-AC8E-420A-BB14-CFAE5CA8F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CC81B5-0B37-4F41-AC10-F02AF6EBD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4114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Additional (</a:t>
            </a:r>
            <a:r>
              <a:rPr lang="de-DE" dirty="0" err="1"/>
              <a:t>important</a:t>
            </a:r>
            <a:r>
              <a:rPr lang="de-DE" dirty="0"/>
              <a:t>)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dirty="0">
                <a:ea typeface="Inconsolata" panose="00000509000000000000" pitchFamily="49" charset="0"/>
              </a:rPr>
              <a:t>: If your function uses C/C++ code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seealso</a:t>
            </a:r>
            <a:r>
              <a:rPr lang="de-DE" dirty="0"/>
              <a:t>: 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yours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section</a:t>
            </a:r>
            <a:r>
              <a:rPr lang="de-DE" dirty="0"/>
              <a:t>: Write a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. </a:t>
            </a:r>
            <a:r>
              <a:rPr lang="de-DE" dirty="0" err="1"/>
              <a:t>Typically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3542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5B3EF-032F-48DC-B3FC-BED95731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D76AE-9ED1-4049-B8C9-6CEB7D61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712646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package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runif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stats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Adapt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DESCRIPTION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accordingly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 </a:t>
            </a:r>
          </a:p>
          <a:p>
            <a:pPr marL="973638" lvl="1" indent="-457200"/>
            <a:r>
              <a:rPr lang="de-DE" dirty="0" err="1"/>
              <a:t>Let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import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tag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importFrom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525600" indent="-457200">
              <a:buFont typeface="+mj-lt"/>
              <a:buAutoNum type="arabicPeriod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author</a:t>
            </a:r>
            <a:r>
              <a:rPr lang="de-DE" dirty="0"/>
              <a:t> and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reference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@author</a:t>
            </a:r>
            <a:r>
              <a:rPr lang="de-DE" dirty="0"/>
              <a:t> 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@references</a:t>
            </a:r>
            <a:r>
              <a:rPr lang="de-DE" dirty="0"/>
              <a:t>, </a:t>
            </a:r>
            <a:r>
              <a:rPr lang="de-DE" dirty="0" err="1"/>
              <a:t>respectively</a:t>
            </a:r>
            <a:endParaRPr lang="en-US" dirty="0">
              <a:latin typeface="Consolas" panose="020B0609020204030204" pitchFamily="49" charset="0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4AADA3-A3DB-435D-B481-0DA7FB359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B3BAF-5A4E-401D-A296-78164805B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61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EF3F50-6089-419B-8EF4-808212F18325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C5FC934-22DB-4E3C-836B-56A049FF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C11AC0-1611-4531-B4E6-2FD78C76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23EDC7A-C8FA-4656-91D1-63E693A1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BE387FB0-B5D0-4B94-A75B-67A15A82185A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7571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6C18E1F-C12C-4394-9CFA-9816F190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0B0B5-3624-4992-9426-14609D2C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rgbClr val="C00000"/>
                </a:solidFill>
              </a:rPr>
              <a:t>Data </a:t>
            </a:r>
            <a:r>
              <a:rPr lang="de-DE" dirty="0" err="1">
                <a:solidFill>
                  <a:srgbClr val="C00000"/>
                </a:solidFill>
              </a:rPr>
              <a:t>does</a:t>
            </a:r>
            <a:r>
              <a:rPr lang="de-DE" dirty="0">
                <a:solidFill>
                  <a:srgbClr val="C00000"/>
                </a:solidFill>
              </a:rPr>
              <a:t> not </a:t>
            </a:r>
            <a:r>
              <a:rPr lang="de-DE" dirty="0" err="1">
                <a:solidFill>
                  <a:srgbClr val="C00000"/>
                </a:solidFill>
              </a:rPr>
              <a:t>exist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as</a:t>
            </a:r>
            <a:r>
              <a:rPr lang="de-DE" dirty="0">
                <a:solidFill>
                  <a:srgbClr val="C00000"/>
                </a:solidFill>
              </a:rPr>
              <a:t> R code!</a:t>
            </a:r>
          </a:p>
          <a:p>
            <a:pPr marL="6840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,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2396B2-69F1-422C-A318-16B22C1F9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E0FDC8-2BD2-40E2-B93E-944C68E4F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62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9389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7002B-07D3-4D65-B862-A6AAFB21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of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F50CAD-5479-49D5-8404-FBA91A9CC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err="1"/>
              <a:t>From</a:t>
            </a:r>
            <a:r>
              <a:rPr lang="de-DE" altLang="de-DE" dirty="0"/>
              <a:t> R Packages (</a:t>
            </a:r>
            <a:r>
              <a:rPr lang="de-DE" altLang="de-DE" dirty="0" err="1"/>
              <a:t>Wickham</a:t>
            </a:r>
            <a:r>
              <a:rPr lang="de-DE" altLang="de-DE" dirty="0"/>
              <a:t> &amp; Bryan)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006394-AFD1-46DD-A3DF-FF7C95BA1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63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D629AC2-3BD4-43E5-8830-398246224777}"/>
              </a:ext>
            </a:extLst>
          </p:cNvPr>
          <p:cNvSpPr txBox="1">
            <a:spLocks/>
          </p:cNvSpPr>
          <p:nvPr/>
        </p:nvSpPr>
        <p:spPr bwMode="auto">
          <a:xfrm>
            <a:off x="1910751" y="1563638"/>
            <a:ext cx="5322498" cy="244827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Prices of 50,000 round cut diamonds.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A dataset containing the prices and other attributes of almost 54,000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diamonds.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@format A data frame with 53940 rows and 10 variables: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\describe{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\item{price}{price, in US dollars}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\item{carat}{weight of the diamond, in carats}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 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@source \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{http://www.diamondse.info/}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"diamonds"</a:t>
            </a:r>
            <a:endParaRPr lang="de-DE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D1B8809-BBF3-4D36-A7D2-479EA1CB4942}"/>
              </a:ext>
            </a:extLst>
          </p:cNvPr>
          <p:cNvSpPr txBox="1"/>
          <p:nvPr/>
        </p:nvSpPr>
        <p:spPr>
          <a:xfrm>
            <a:off x="3131840" y="4083918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Name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R </a:t>
            </a:r>
            <a:r>
              <a:rPr lang="de-DE" sz="1400" dirty="0" err="1">
                <a:solidFill>
                  <a:schemeClr val="accent1">
                    <a:lumMod val="50000"/>
                  </a:schemeClr>
                </a:solidFill>
              </a:rPr>
              <a:t>object</a:t>
            </a: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1400" dirty="0"/>
              <a:t>(</a:t>
            </a:r>
            <a:r>
              <a:rPr lang="de-DE" sz="14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r>
              <a:rPr lang="de-DE" sz="1400" dirty="0"/>
              <a:t>), not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>
                <a:latin typeface="Consolas" panose="020B0609020204030204" pitchFamily="49" charset="0"/>
              </a:rPr>
              <a:t>.</a:t>
            </a:r>
            <a:r>
              <a:rPr lang="de-DE" sz="1400" dirty="0" err="1">
                <a:latin typeface="Consolas" panose="020B0609020204030204" pitchFamily="49" charset="0"/>
              </a:rPr>
              <a:t>RData</a:t>
            </a:r>
            <a:r>
              <a:rPr lang="de-DE" sz="1400" dirty="0"/>
              <a:t> </a:t>
            </a:r>
            <a:r>
              <a:rPr lang="de-DE" sz="1400" dirty="0" err="1"/>
              <a:t>file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667A5CC-D9B0-46C6-9505-A5FD520CB87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699792" y="3939903"/>
            <a:ext cx="432048" cy="29790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4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format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\describe{}</a:t>
            </a:r>
            <a:r>
              <a:rPr lang="de-DE" dirty="0"/>
              <a:t> and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\item{variable}{variable description}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nicer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usage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needed</a:t>
            </a:r>
            <a:r>
              <a:rPr lang="de-DE" dirty="0"/>
              <a:t>, but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you</a:t>
            </a:r>
            <a:r>
              <a:rPr lang="de-DE" dirty="0"/>
              <a:t> must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@source</a:t>
            </a:r>
            <a:r>
              <a:rPr lang="de-DE" dirty="0"/>
              <a:t>: </a:t>
            </a:r>
            <a:r>
              <a:rPr lang="de-DE" dirty="0" err="1"/>
              <a:t>typically</a:t>
            </a:r>
            <a:r>
              <a:rPr lang="de-DE" dirty="0"/>
              <a:t> just an 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\</a:t>
            </a:r>
            <a:r>
              <a:rPr lang="en-US" dirty="0" err="1"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en-US" dirty="0">
                <a:latin typeface="Inconsolata" panose="00000509000000000000" pitchFamily="49" charset="0"/>
                <a:ea typeface="Inconsolata" panose="00000509000000000000" pitchFamily="49" charset="0"/>
              </a:rPr>
              <a:t>{https://...}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simulated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Simulation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)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2669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4E9C3-46C0-44F9-8770-A63F30D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Tags in </a:t>
            </a:r>
            <a:r>
              <a:rPr lang="de-DE" dirty="0">
                <a:latin typeface="Consolas" panose="020B0609020204030204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C5809-5E2A-47C5-8009-814DE1F6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break and </a:t>
            </a:r>
            <a:r>
              <a:rPr lang="de-DE" dirty="0" err="1"/>
              <a:t>then</a:t>
            </a:r>
            <a:r>
              <a:rPr lang="de-DE" dirty="0"/>
              <a:t> wirte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(</a:t>
            </a:r>
            <a:r>
              <a:rPr lang="de-DE" dirty="0" err="1"/>
              <a:t>potentially</a:t>
            </a:r>
            <a:r>
              <a:rPr lang="de-DE" dirty="0"/>
              <a:t>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3F4C2-AB01-4C69-A99D-C36045EF8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66A967-3915-4D38-A822-4036AD024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43084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6C18E1F-C12C-4394-9CFA-9816F190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Package-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0B0B5-3624-4992-9426-14609D2C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rgbClr val="C00000"/>
                </a:solidFill>
              </a:rPr>
              <a:t>There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is</a:t>
            </a:r>
            <a:r>
              <a:rPr lang="de-DE" dirty="0">
                <a:solidFill>
                  <a:srgbClr val="C00000"/>
                </a:solidFill>
              </a:rPr>
              <a:t> also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R code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package-overview</a:t>
            </a:r>
            <a:r>
              <a:rPr lang="de-DE" dirty="0">
                <a:solidFill>
                  <a:srgbClr val="C00000"/>
                </a:solidFill>
              </a:rPr>
              <a:t>!</a:t>
            </a:r>
          </a:p>
          <a:p>
            <a:pPr marL="6840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R </a:t>
            </a:r>
            <a:r>
              <a:rPr lang="de-DE" dirty="0" err="1"/>
              <a:t>script</a:t>
            </a:r>
            <a:r>
              <a:rPr lang="de-DE" dirty="0"/>
              <a:t>,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2396B2-69F1-422C-A318-16B22C1F9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E0FDC8-2BD2-40E2-B93E-944C68E4F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66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3207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187A5-0CC9-4543-B97C-05927D88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package-overview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9737C0-58AB-4742-89C0-ED2935ECD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EB73F-8286-441B-85C6-9E7166A59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67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56D70B7-D029-4456-A09C-661CD09DA3C0}"/>
              </a:ext>
            </a:extLst>
          </p:cNvPr>
          <p:cNvSpPr txBox="1">
            <a:spLocks/>
          </p:cNvSpPr>
          <p:nvPr/>
        </p:nvSpPr>
        <p:spPr bwMode="auto">
          <a:xfrm>
            <a:off x="2483768" y="1563638"/>
            <a:ext cx="4176464" cy="243864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: A toy package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package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provides one function and a dataset: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fnc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, a function to calculate the square and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df, a data frame with random values.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Functions: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functions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@section Datasets: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The datasets ...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docType</a:t>
            </a: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 package</a:t>
            </a: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#' @name </a:t>
            </a:r>
            <a:r>
              <a:rPr lang="en-US" sz="10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endParaRPr lang="en-US" sz="10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000" dirty="0">
                <a:latin typeface="Inconsolata" panose="00000509000000000000" pitchFamily="49" charset="0"/>
                <a:ea typeface="Inconsolata" panose="00000509000000000000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566392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D2535-CB6E-4949-9B5F-FAEF7A7E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Formatting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497B8-0CD8-4CBC-BF19-EC3D626A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and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,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https://cran.r-project.org/doc/manuals/R-exts.html#Marking-text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https://r-pkgs.org/man.html#text-formatting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F15E1C-B48A-4755-97CE-D1D0C95AE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5A6342-6453-42BC-81F6-F19E8B87FC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1862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Generate a </a:t>
            </a:r>
            <a:r>
              <a:rPr lang="de-DE" dirty="0" err="1"/>
              <a:t>new</a:t>
            </a:r>
            <a:r>
              <a:rPr lang="de-DE" dirty="0"/>
              <a:t>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package-overview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Generate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frame</a:t>
            </a:r>
            <a:r>
              <a:rPr lang="de-DE" dirty="0"/>
              <a:t> 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mydat</a:t>
            </a:r>
            <a:r>
              <a:rPr lang="de-DE" dirty="0"/>
              <a:t>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and save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mydata1.RData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subfolder</a:t>
            </a:r>
            <a:r>
              <a:rPr lang="de-DE" dirty="0"/>
              <a:t>. Generate a </a:t>
            </a:r>
            <a:r>
              <a:rPr lang="de-DE" dirty="0" err="1"/>
              <a:t>new</a:t>
            </a:r>
            <a:r>
              <a:rPr lang="de-DE" dirty="0"/>
              <a:t> R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69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746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C42788-574B-47B8-84A6-6ADAF2C2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Packages </a:t>
            </a:r>
            <a:r>
              <a:rPr lang="de-DE" dirty="0" err="1"/>
              <a:t>needed</a:t>
            </a:r>
            <a:r>
              <a:rPr lang="de-DE" dirty="0"/>
              <a:t> in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A6F99C-FB1F-4F6E-BBEB-A937CD703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devtools</a:t>
            </a:r>
            <a:r>
              <a:rPr lang="de-DE" dirty="0"/>
              <a:t> in R/</a:t>
            </a:r>
            <a:r>
              <a:rPr lang="de-DE" dirty="0" err="1"/>
              <a:t>Rstudio</a:t>
            </a:r>
            <a:endParaRPr lang="de-DE" dirty="0"/>
          </a:p>
          <a:p>
            <a:pPr lvl="1">
              <a:buFont typeface="Consolas" panose="020B0609020204030204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install.packages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 in RStudio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:</a:t>
            </a:r>
          </a:p>
          <a:p>
            <a:pPr lvl="1">
              <a:buFont typeface="Consolas" panose="020B0609020204030204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has_devel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2E35A6-EEB2-4617-8F2C-F5134BA96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384E25-70AE-45AE-9F18-A8D6992B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C3DB6-FFE4-4A18-8FED-388472CA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245" y="185000"/>
            <a:ext cx="776409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7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8E720-451C-4B96-96AF-7812B0C5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759C09-1E86-4587-A3EE-DF99DCFD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man/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WRE </a:t>
            </a:r>
            <a:r>
              <a:rPr lang="de-DE" dirty="0" err="1"/>
              <a:t>gives</a:t>
            </a:r>
            <a:r>
              <a:rPr lang="de-DE" dirty="0"/>
              <a:t> a </a:t>
            </a:r>
            <a:r>
              <a:rPr lang="de-DE" dirty="0" err="1"/>
              <a:t>guide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https://cran.r-project.org/doc/manuals/R-exts.html#Writing-R-documentation-files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This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6FFD1B-FA43-4366-8171-B479C5084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ED373-0760-43A0-AC52-285E62BC63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0524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933CF2-5C96-4B60-A7F8-9B7B2CDB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Terminal Commands and Alternatives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FF562A-08A2-485B-B9AC-754EE7B6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830ACCC-6F68-477F-8916-4A72FD495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0473A-CC1A-4446-BA2C-519EA6275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71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4073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0B6444A-A96C-4AF2-80D1-95D478C4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C8F04EF-26DF-41F9-A400-34B35B24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280598" cy="3036888"/>
          </a:xfrm>
        </p:spPr>
        <p:txBody>
          <a:bodyPr/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WRE</a:t>
            </a:r>
            <a:r>
              <a:rPr lang="de-DE" dirty="0"/>
              <a:t> will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terms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terminal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commands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/>
              <a:t>and not R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devtool</a:t>
            </a:r>
            <a:r>
              <a:rPr lang="de-DE" dirty="0"/>
              <a:t> and </a:t>
            </a:r>
            <a:r>
              <a:rPr lang="de-DE" dirty="0" err="1"/>
              <a:t>co.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unsure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topic</a:t>
            </a:r>
            <a:r>
              <a:rPr lang="de-DE" dirty="0"/>
              <a:t> and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consult</a:t>
            </a:r>
            <a:r>
              <a:rPr lang="de-DE" dirty="0"/>
              <a:t> WRE,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know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at least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basics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bash</a:t>
            </a:r>
            <a:r>
              <a:rPr lang="de-DE" dirty="0"/>
              <a:t> (terminal)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syntax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64BEA5-8DAA-4AF3-A45E-647EC01F37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13163A-983D-4B7C-854C-E8D697C67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72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78690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3E227-0C63-4313-BD23-6EF53B18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5768B-9B08-45AF-A568-FFF7B9E5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9BAB10-AFA7-4BF7-99FF-0F4AA1403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0BE807-20E1-4443-B6CD-1FA3D069B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1114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92283-D88C-4DAD-91D2-7D7B9765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RStudio terminal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26AD7-B98C-4064-9A52-38FA345A90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9A8617-D3CF-4C90-B934-7A70D9387F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74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595A07-C397-433C-B6A5-6C3A9152E2D9}"/>
              </a:ext>
            </a:extLst>
          </p:cNvPr>
          <p:cNvGrpSpPr/>
          <p:nvPr/>
        </p:nvGrpSpPr>
        <p:grpSpPr>
          <a:xfrm>
            <a:off x="8096250" y="177800"/>
            <a:ext cx="914400" cy="914400"/>
            <a:chOff x="8096250" y="177800"/>
            <a:chExt cx="914400" cy="9144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3E54F67-2D65-48FE-869C-955B1252AFD4}"/>
                </a:ext>
              </a:extLst>
            </p:cNvPr>
            <p:cNvSpPr/>
            <p:nvPr/>
          </p:nvSpPr>
          <p:spPr>
            <a:xfrm>
              <a:off x="8200653" y="344611"/>
              <a:ext cx="700460" cy="465013"/>
            </a:xfrm>
            <a:prstGeom prst="rect">
              <a:avLst/>
            </a:prstGeom>
            <a:solidFill>
              <a:srgbClr val="F6F6F6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F782501-8080-4C7E-BA98-9607ADF7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484" y="411510"/>
              <a:ext cx="607931" cy="340441"/>
            </a:xfrm>
            <a:prstGeom prst="rect">
              <a:avLst/>
            </a:prstGeom>
          </p:spPr>
        </p:pic>
        <p:pic>
          <p:nvPicPr>
            <p:cNvPr id="9" name="Grafik 8" descr="Monitor">
              <a:extLst>
                <a:ext uri="{FF2B5EF4-FFF2-40B4-BE49-F238E27FC236}">
                  <a16:creationId xmlns:a16="http://schemas.microsoft.com/office/drawing/2014/main" id="{F531395C-9FDC-4099-B6B0-4F565CE98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6250" y="177800"/>
              <a:ext cx="914400" cy="914400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197CABF0-606A-42A4-8638-46B3349A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425" y="1092200"/>
            <a:ext cx="4629150" cy="34671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5429DE-38B6-41D9-9ED1-F7B81F8F310D}"/>
              </a:ext>
            </a:extLst>
          </p:cNvPr>
          <p:cNvSpPr/>
          <p:nvPr/>
        </p:nvSpPr>
        <p:spPr>
          <a:xfrm>
            <a:off x="2566369" y="2967764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607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5062A-AE3C-4583-92B2-BA489628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RStudio terminal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E45D41-7B12-4E4E-AEB4-0DABDEA36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F4BF47-2480-4D6D-886D-9DCD1EB02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75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4A49BA-BFB3-4A31-8AB3-A2DF7B08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084097"/>
            <a:ext cx="4629150" cy="34671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BBA4FC1-431E-4D31-A6F6-08AEB17128F3}"/>
              </a:ext>
            </a:extLst>
          </p:cNvPr>
          <p:cNvSpPr/>
          <p:nvPr/>
        </p:nvSpPr>
        <p:spPr>
          <a:xfrm>
            <a:off x="2277430" y="3165229"/>
            <a:ext cx="2870634" cy="13859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FADFEB-B499-4ABB-A5C6-348A1B3F5D68}"/>
              </a:ext>
            </a:extLst>
          </p:cNvPr>
          <p:cNvGrpSpPr/>
          <p:nvPr/>
        </p:nvGrpSpPr>
        <p:grpSpPr>
          <a:xfrm>
            <a:off x="8096250" y="177800"/>
            <a:ext cx="914400" cy="914400"/>
            <a:chOff x="8096250" y="177800"/>
            <a:chExt cx="914400" cy="9144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C14897C-0FD3-46F1-9E4A-C315C32017DC}"/>
                </a:ext>
              </a:extLst>
            </p:cNvPr>
            <p:cNvSpPr/>
            <p:nvPr/>
          </p:nvSpPr>
          <p:spPr>
            <a:xfrm>
              <a:off x="8200653" y="344611"/>
              <a:ext cx="700460" cy="465013"/>
            </a:xfrm>
            <a:prstGeom prst="rect">
              <a:avLst/>
            </a:prstGeom>
            <a:solidFill>
              <a:srgbClr val="F6F6F6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2ADDA9-8F7E-4D33-9279-A074FB10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484" y="411510"/>
              <a:ext cx="607931" cy="340441"/>
            </a:xfrm>
            <a:prstGeom prst="rect">
              <a:avLst/>
            </a:prstGeom>
          </p:spPr>
        </p:pic>
        <p:pic>
          <p:nvPicPr>
            <p:cNvPr id="11" name="Grafik 10" descr="Monitor">
              <a:extLst>
                <a:ext uri="{FF2B5EF4-FFF2-40B4-BE49-F238E27FC236}">
                  <a16:creationId xmlns:a16="http://schemas.microsoft.com/office/drawing/2014/main" id="{8D5C09F5-9C79-419D-A760-3385342B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6250" y="177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409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953F-7545-4077-B320-8B6C219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Navigation in </a:t>
            </a:r>
            <a:r>
              <a:rPr lang="de-DE" dirty="0" err="1"/>
              <a:t>the</a:t>
            </a:r>
            <a:r>
              <a:rPr lang="de-DE" dirty="0"/>
              <a:t> (RStudio) terminal (bash)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81305-970D-4A5D-8AAE-A58F1E20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640638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i="1" dirty="0" err="1"/>
              <a:t>change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i="1" dirty="0" err="1"/>
              <a:t>directory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</a:t>
            </a:r>
            <a:r>
              <a:rPr lang="de-DE" dirty="0"/>
              <a:t> and </a:t>
            </a:r>
            <a:r>
              <a:rPr lang="de-DE" i="1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/>
              <a:t>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R/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superfolder</a:t>
            </a:r>
            <a:r>
              <a:rPr lang="de-DE" dirty="0"/>
              <a:t>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(i.e., </a:t>
            </a: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):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..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(i.e.,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lies):</a:t>
            </a:r>
          </a:p>
          <a:p>
            <a:pPr lvl="2" indent="-285750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..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Consolas" panose="020B0609020204030204" pitchFamily="49" charset="0"/>
              <a:buChar char="$"/>
            </a:pP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0DD972-2225-4025-8427-F12D28E1D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7E7163-3221-447A-B0E2-86856FDF3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6770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953F-7545-4077-B320-8B6C219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and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81305-970D-4A5D-8AAE-A58F1E20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640638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tarball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tar.gz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):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Check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(but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0.0-1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 pkgname_0.0-1.tar.gz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(but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0.0-1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INSTALL pkgname_0.0-1.tar.gz</a:t>
            </a: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0DD972-2225-4025-8427-F12D28E1D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7E7163-3221-447A-B0E2-86856FDF3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97682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2669D-27B3-4E4C-BE15-11BCDD6F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CRAN check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280F03-F38B-4073-8011-20C0B035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CRAN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must not </a:t>
            </a:r>
            <a:r>
              <a:rPr lang="de-DE" dirty="0" err="1">
                <a:solidFill>
                  <a:srgbClr val="C00000"/>
                </a:solidFill>
              </a:rPr>
              <a:t>be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an</a:t>
            </a:r>
            <a:r>
              <a:rPr lang="de-DE" dirty="0">
                <a:solidFill>
                  <a:srgbClr val="C00000"/>
                </a:solidFill>
              </a:rPr>
              <a:t> Error </a:t>
            </a:r>
            <a:r>
              <a:rPr lang="de-DE" dirty="0" err="1"/>
              <a:t>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Warning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(Notes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ok‘ish</a:t>
            </a:r>
            <a:r>
              <a:rPr lang="de-DE" dirty="0"/>
              <a:t>):</a:t>
            </a:r>
          </a:p>
          <a:p>
            <a:pPr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 --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as-cran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pkgname_0.0-1.tar.gz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See </a:t>
            </a:r>
            <a:r>
              <a:rPr lang="de-DE" dirty="0">
                <a:hlinkClick r:id="rId2"/>
              </a:rPr>
              <a:t>https://r-pkgs.org/r-cmd-check.html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errors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 descr="Checkliste RNL">
            <a:extLst>
              <a:ext uri="{FF2B5EF4-FFF2-40B4-BE49-F238E27FC236}">
                <a16:creationId xmlns:a16="http://schemas.microsoft.com/office/drawing/2014/main" id="{85792696-F901-422D-92E4-C566A0BC6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864CC-76D6-4F9A-A119-FC9D1092BF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C2615A-3F15-415A-9F84-AE3ADA98B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8609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RStudio terminal</a:t>
            </a:r>
            <a:r>
              <a:rPr lang="de-DE" dirty="0"/>
              <a:t>:</a:t>
            </a:r>
          </a:p>
          <a:p>
            <a:pPr marL="973638" lvl="1" indent="-457200">
              <a:buFont typeface="+mj-lt"/>
              <a:buAutoNum type="arabicPeriod"/>
            </a:pPr>
            <a:r>
              <a:rPr lang="de-DE" dirty="0"/>
              <a:t>Generate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tarball</a:t>
            </a:r>
            <a:endParaRPr lang="de-DE" dirty="0"/>
          </a:p>
          <a:p>
            <a:pPr marL="973638" lvl="1" indent="-4572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tarball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CRAN-</a:t>
            </a:r>
            <a:r>
              <a:rPr lang="de-DE" dirty="0" err="1"/>
              <a:t>feasibility</a:t>
            </a:r>
            <a:r>
              <a:rPr lang="de-DE" dirty="0"/>
              <a:t>) </a:t>
            </a:r>
          </a:p>
          <a:p>
            <a:pPr marL="973638" lvl="1" indent="-457200">
              <a:buFont typeface="+mj-lt"/>
              <a:buAutoNum type="arabicPeriod"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973638" lvl="1" indent="-457200">
              <a:buFont typeface="+mj-lt"/>
              <a:buAutoNum type="arabicPeriod"/>
            </a:pP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68400" indent="0">
              <a:buNone/>
            </a:pPr>
            <a:r>
              <a:rPr lang="de-DE" b="1" dirty="0">
                <a:solidFill>
                  <a:srgbClr val="C00000"/>
                </a:solidFill>
              </a:rPr>
              <a:t>Note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errors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warnings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,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terminal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and „</a:t>
            </a:r>
            <a:r>
              <a:rPr lang="de-DE" dirty="0" err="1"/>
              <a:t>copy</a:t>
            </a:r>
            <a:r>
              <a:rPr lang="de-DE" dirty="0"/>
              <a:t>“) </a:t>
            </a:r>
            <a:r>
              <a:rPr lang="de-DE" dirty="0" err="1"/>
              <a:t>somewhere</a:t>
            </a:r>
            <a:r>
              <a:rPr lang="de-DE" dirty="0"/>
              <a:t> and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discuss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them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79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264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1B06D-C527-4C3D-97CC-1DD9FC79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Setup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0452A7-150F-4D48-90ED-23C2CA5D0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E430671-D23E-4C71-9E52-BD0D99C967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EE5B2B-CBFC-4EDF-8A46-7329CCA2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5882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19D30-F9F7-4C55-B132-0BC4BD7D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, check,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R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BEA5D6-E218-4362-98AB-AFBD4227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binary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TRUE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check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and </a:t>
            </a:r>
            <a:r>
              <a:rPr lang="de-DE" i="1" dirty="0"/>
              <a:t>check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lvl="1"/>
            <a:r>
              <a:rPr lang="de-DE" dirty="0"/>
              <a:t>Per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CRAN-</a:t>
            </a:r>
            <a:r>
              <a:rPr lang="de-DE" dirty="0" err="1"/>
              <a:t>feasibility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build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i="1" dirty="0" err="1"/>
              <a:t>install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9917F-6648-4DDD-9B73-C38DECF04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EE1E1-9120-40EA-B87D-526EC2B23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4166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2AC67-B15B-47A5-A19F-357CA6B7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Rbuildignore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5A4D61-9FE0-4B23-B811-6AAA99E8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additional </a:t>
            </a:r>
            <a:r>
              <a:rPr lang="de-DE" dirty="0" err="1"/>
              <a:t>notes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Opt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-out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list</a:t>
            </a:r>
            <a:r>
              <a:rPr lang="de-DE" dirty="0"/>
              <a:t>: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/>
              <a:t> will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not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56449-2880-4BE0-8547-65C01BD396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4A0BE1-676B-4B47-B3D8-81D0450AE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81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53A4A6-3A47-4AE4-83B8-323D17B5A25C}"/>
              </a:ext>
            </a:extLst>
          </p:cNvPr>
          <p:cNvSpPr txBox="1">
            <a:spLocks/>
          </p:cNvSpPr>
          <p:nvPr/>
        </p:nvSpPr>
        <p:spPr bwMode="auto">
          <a:xfrm>
            <a:off x="3525881" y="3328262"/>
            <a:ext cx="1825538" cy="1254851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^.*\.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Rproj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^\.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Rproj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user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README\.</a:t>
            </a:r>
            <a:r>
              <a:rPr lang="de-DE" sz="16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Rmd</a:t>
            </a: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</a:p>
          <a:p>
            <a:pPr marL="68400" indent="0">
              <a:buNone/>
            </a:pPr>
            <a:r>
              <a:rPr lang="de-DE" sz="16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01140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EEE71B8-BB7C-4795-BFC0-051951D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Clean-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6AE06-6A83-4B83-9648-CBA48064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Rbuildignore</a:t>
            </a:r>
            <a:r>
              <a:rPr lang="de-DE" dirty="0"/>
              <a:t>?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/>
              <a:t>An easy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and </a:t>
            </a:r>
            <a:r>
              <a:rPr lang="de-DE" dirty="0" err="1"/>
              <a:t>subdirectories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use_build_ignore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c("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"))</a:t>
            </a:r>
          </a:p>
          <a:p>
            <a:pPr lvl="2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endParaRPr lang="de-DE" dirty="0"/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Note (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Linux </a:t>
            </a:r>
            <a:r>
              <a:rPr lang="de-DE" dirty="0" err="1">
                <a:solidFill>
                  <a:srgbClr val="C00000"/>
                </a:solidFill>
              </a:rPr>
              <a:t>users</a:t>
            </a:r>
            <a:r>
              <a:rPr lang="de-DE" dirty="0">
                <a:solidFill>
                  <a:srgbClr val="C00000"/>
                </a:solidFill>
              </a:rPr>
              <a:t>):</a:t>
            </a:r>
            <a:r>
              <a:rPr lang="de-DE" dirty="0"/>
              <a:t> </a:t>
            </a:r>
            <a:r>
              <a:rPr lang="de-DE" i="1" dirty="0"/>
              <a:t>Do not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period</a:t>
            </a:r>
            <a:r>
              <a:rPr lang="de-DE" dirty="0"/>
              <a:t> and a </a:t>
            </a:r>
            <a:r>
              <a:rPr lang="de-DE" dirty="0" err="1"/>
              <a:t>slash</a:t>
            </a:r>
            <a:r>
              <a:rPr lang="de-DE" dirty="0"/>
              <a:t> </a:t>
            </a:r>
            <a:r>
              <a:rPr lang="de-DE" i="1" dirty="0"/>
              <a:t>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. The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(s) </a:t>
            </a:r>
            <a:r>
              <a:rPr lang="de-DE" dirty="0" err="1"/>
              <a:t>literally</a:t>
            </a:r>
            <a:r>
              <a:rPr lang="de-DE" dirty="0"/>
              <a:t>!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Note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Windows </a:t>
            </a:r>
            <a:r>
              <a:rPr lang="de-DE" dirty="0" err="1">
                <a:solidFill>
                  <a:srgbClr val="C00000"/>
                </a:solidFill>
              </a:rPr>
              <a:t>users</a:t>
            </a:r>
            <a:r>
              <a:rPr lang="de-DE" dirty="0">
                <a:solidFill>
                  <a:srgbClr val="C00000"/>
                </a:solidFill>
              </a:rPr>
              <a:t>:</a:t>
            </a:r>
            <a:r>
              <a:rPr lang="de-DE" dirty="0"/>
              <a:t> </a:t>
            </a:r>
            <a:r>
              <a:rPr lang="de-DE" i="1" dirty="0"/>
              <a:t>Do not </a:t>
            </a:r>
            <a:r>
              <a:rPr lang="de-DE" dirty="0" err="1"/>
              <a:t>use</a:t>
            </a:r>
            <a:r>
              <a:rPr lang="de-DE" dirty="0"/>
              <a:t> back-</a:t>
            </a:r>
            <a:r>
              <a:rPr lang="de-DE" dirty="0" err="1"/>
              <a:t>slashes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in a </a:t>
            </a:r>
            <a:r>
              <a:rPr lang="de-DE" dirty="0" err="1"/>
              <a:t>subdirectory</a:t>
            </a:r>
            <a:r>
              <a:rPr lang="de-DE" dirty="0"/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AEB5E2-44BD-453E-83E6-73EBB0CEF7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30049B-7A84-4CA6-AA8F-7A37AFCED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82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31062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Generate an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subdirectory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like „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random_file.txt</a:t>
            </a:r>
            <a:r>
              <a:rPr lang="de-DE" dirty="0"/>
              <a:t>“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directory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use_build_ignore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and check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83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6014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18DCBF8-7EA0-49A6-AE71-7978391C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Workflow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357326A-8B8C-4EBA-BCA9-956B72D56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AAD2C-B490-4786-A288-5C776D5DD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4678C-9F49-405B-AC48-3812E0DCE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6238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R </a:t>
            </a:r>
            <a:r>
              <a:rPr lang="de-DE" dirty="0" err="1"/>
              <a:t>file</a:t>
            </a:r>
            <a:r>
              <a:rPr lang="de-DE" dirty="0"/>
              <a:t> (e.g.,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R </a:t>
            </a:r>
            <a:r>
              <a:rPr lang="de-DE" dirty="0" err="1"/>
              <a:t>file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Load </a:t>
            </a:r>
            <a:r>
              <a:rPr lang="de-DE" dirty="0" err="1"/>
              <a:t>the</a:t>
            </a:r>
            <a:r>
              <a:rPr lang="de-DE" dirty="0"/>
              <a:t> source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(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85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7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5E740-A5CA-4E37-BD71-49E0F3F3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Loading</a:t>
            </a:r>
            <a:r>
              <a:rPr lang="de-DE" dirty="0"/>
              <a:t> a source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865D0-3F91-4FF6-974B-1DE73590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it.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and </a:t>
            </a:r>
            <a:r>
              <a:rPr lang="de-DE" dirty="0" err="1"/>
              <a:t>attach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etc.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>
                <a:ea typeface="Inconsolata" panose="00000509000000000000" pitchFamily="49" charset="0"/>
              </a:rPr>
              <a:t>You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can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have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the</a:t>
            </a:r>
            <a:r>
              <a:rPr lang="de-DE" dirty="0">
                <a:ea typeface="Inconsolata" panose="00000509000000000000" pitchFamily="49" charset="0"/>
              </a:rPr>
              <a:t> same </a:t>
            </a:r>
            <a:r>
              <a:rPr lang="de-DE" dirty="0" err="1">
                <a:ea typeface="Inconsolata" panose="00000509000000000000" pitchFamily="49" charset="0"/>
              </a:rPr>
              <a:t>effect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clicking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>
                <a:ea typeface="Inconsolata" panose="00000509000000000000" pitchFamily="49" charset="0"/>
              </a:rPr>
              <a:t>„</a:t>
            </a:r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 &gt; Load All</a:t>
            </a:r>
            <a:r>
              <a:rPr lang="de-DE" dirty="0">
                <a:ea typeface="Inconsolata" panose="00000509000000000000" pitchFamily="49" charset="0"/>
              </a:rPr>
              <a:t>“</a:t>
            </a:r>
          </a:p>
          <a:p>
            <a:pPr marL="68400" indent="0">
              <a:buNone/>
            </a:pPr>
            <a:r>
              <a:rPr lang="de-DE" dirty="0">
                <a:ea typeface="Inconsolata" panose="00000509000000000000" pitchFamily="49" charset="0"/>
              </a:rPr>
              <a:t>…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pressing</a:t>
            </a:r>
            <a:endParaRPr lang="de-DE" dirty="0">
              <a:ea typeface="Inconsolata" panose="00000509000000000000" pitchFamily="49" charset="0"/>
            </a:endParaRPr>
          </a:p>
          <a:p>
            <a:pPr lvl="1"/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  <a:ea typeface="Inconsolata" panose="00000509000000000000" pitchFamily="49" charset="0"/>
              </a:rPr>
              <a:t>Cmd+Shift+L</a:t>
            </a:r>
            <a:endParaRPr lang="de-DE" dirty="0">
              <a:latin typeface="Consolas" panose="020B0609020204030204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1C1DAA-D00A-4EFB-BB71-C28B03CC67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EE08C7-861E-4669-A242-20220D923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3382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/>
              <a:t>Empty </a:t>
            </a:r>
            <a:r>
              <a:rPr lang="de-DE" dirty="0" err="1"/>
              <a:t>your</a:t>
            </a:r>
            <a:r>
              <a:rPr lang="de-DE" dirty="0"/>
              <a:t> global </a:t>
            </a:r>
            <a:r>
              <a:rPr lang="de-DE" dirty="0" err="1"/>
              <a:t>environment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/s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Is</a:t>
            </a:r>
            <a:r>
              <a:rPr lang="de-DE" dirty="0"/>
              <a:t>/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/s in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environment</a:t>
            </a:r>
            <a:r>
              <a:rPr lang="de-DE" dirty="0"/>
              <a:t>?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87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3836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8646C35-9082-4B0D-AC0B-9E4F092C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E1779F-4BEB-453B-8070-CC621EF06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806B50-43FC-4273-9B04-9F25487B7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9559E1-B11F-43DA-B61D-57999F72D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604455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FCDDD-DF4D-4953-A6CB-9A111EF7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ABE9D2D7-FF90-47E2-89F1-620F9FE25C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401982"/>
              </p:ext>
            </p:extLst>
          </p:nvPr>
        </p:nvGraphicFramePr>
        <p:xfrm>
          <a:off x="323850" y="1546225"/>
          <a:ext cx="8229600" cy="30417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25867629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76811248"/>
                    </a:ext>
                  </a:extLst>
                </a:gridCol>
              </a:tblGrid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comand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6355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Check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name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availability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available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available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name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)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5620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skeleton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usethis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create_package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(path)</a:t>
                      </a:r>
                      <a:endParaRPr lang="de-DE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3996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Load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everything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from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your</a:t>
                      </a:r>
                      <a:r>
                        <a:rPr lang="de-DE" sz="14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C00000"/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load_all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414588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documentation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via 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roxygen2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document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  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 ?/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help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  <a:sym typeface="Wingdings" panose="05000000000000000000" pitchFamily="2" charset="2"/>
                        </a:rPr>
                        <a:t>())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691286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Exclusion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bundled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usethis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en-US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use_build_ignore</a:t>
                      </a:r>
                      <a:r>
                        <a:rPr lang="en-US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(files)</a:t>
                      </a:r>
                      <a:endParaRPr lang="de-DE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Inconsolata" panose="00000509000000000000" pitchFamily="49" charset="0"/>
                        <a:ea typeface="Inconsolata" panose="00000509000000000000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97303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Check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(CRAN)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feasibility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::check()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02849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final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bundled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package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</a:t>
                      </a:r>
                      <a:r>
                        <a:rPr lang="de-DE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CRAN)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build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572134"/>
                  </a:ext>
                </a:extLst>
              </a:tr>
              <a:tr h="337972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Install</a:t>
                      </a:r>
                      <a:r>
                        <a:rPr lang="de-DE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package</a:t>
                      </a:r>
                      <a:endParaRPr lang="de-DE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devtools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::</a:t>
                      </a:r>
                      <a:r>
                        <a:rPr lang="de-DE" sz="14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install</a:t>
                      </a:r>
                      <a:r>
                        <a:rPr lang="de-DE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Inconsolata" panose="00000509000000000000" pitchFamily="49" charset="0"/>
                          <a:ea typeface="Inconsolata" panose="00000509000000000000" pitchFamily="49" charset="0"/>
                        </a:rPr>
                        <a:t>()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05617128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7A60F-6C36-49F0-B8E9-0C43A2AC4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602F6-9E8B-45F4-B8A7-ED23349AE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143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924DA61-CB05-44E3-ABE7-880E8085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AD1638-672E-41D4-9207-9040D1C8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MikTeX</a:t>
            </a:r>
            <a:r>
              <a:rPr lang="de-DE" dirty="0"/>
              <a:t> (</a:t>
            </a:r>
            <a:r>
              <a:rPr lang="de-DE" dirty="0" err="1"/>
              <a:t>LaTeX</a:t>
            </a:r>
            <a:r>
              <a:rPr lang="de-DE" dirty="0"/>
              <a:t>):</a:t>
            </a:r>
          </a:p>
          <a:p>
            <a:pPr lvl="1"/>
            <a:r>
              <a:rPr lang="de-DE" dirty="0">
                <a:hlinkClick r:id="rId2"/>
              </a:rPr>
              <a:t>https://miktex.org/download</a:t>
            </a:r>
            <a:endParaRPr lang="de-DE" dirty="0"/>
          </a:p>
          <a:p>
            <a:pPr lvl="2"/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like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programs</a:t>
            </a:r>
            <a:endParaRPr lang="de-DE" dirty="0"/>
          </a:p>
          <a:p>
            <a:pPr lvl="2"/>
            <a:r>
              <a:rPr lang="de-DE" dirty="0"/>
              <a:t>Open </a:t>
            </a:r>
            <a:r>
              <a:rPr lang="de-DE" dirty="0" err="1"/>
              <a:t>MikTeX</a:t>
            </a:r>
            <a:r>
              <a:rPr lang="de-DE" dirty="0"/>
              <a:t> and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https://fonts.google.com/specimen/Inconsolata#standard-styles</a:t>
            </a:r>
            <a:endParaRPr lang="de-DE" dirty="0"/>
          </a:p>
          <a:p>
            <a:pPr lvl="2"/>
            <a:r>
              <a:rPr lang="de-DE" dirty="0"/>
              <a:t>Download and </a:t>
            </a:r>
            <a:r>
              <a:rPr lang="de-DE" dirty="0" err="1"/>
              <a:t>extract</a:t>
            </a:r>
            <a:r>
              <a:rPr lang="de-DE" dirty="0"/>
              <a:t> ZIP </a:t>
            </a:r>
            <a:r>
              <a:rPr lang="de-DE" dirty="0" err="1"/>
              <a:t>content</a:t>
            </a:r>
            <a:endParaRPr lang="de-DE" dirty="0"/>
          </a:p>
          <a:p>
            <a:pPr lvl="2"/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latin typeface="Consolas" panose="020B0609020204030204" pitchFamily="49" charset="0"/>
              </a:rPr>
              <a:t>Start &gt; Settings &gt; </a:t>
            </a:r>
            <a:r>
              <a:rPr lang="de-DE" dirty="0" err="1">
                <a:latin typeface="Consolas" panose="020B0609020204030204" pitchFamily="49" charset="0"/>
              </a:rPr>
              <a:t>Personalization</a:t>
            </a:r>
            <a:r>
              <a:rPr lang="de-DE" dirty="0">
                <a:latin typeface="Consolas" panose="020B0609020204030204" pitchFamily="49" charset="0"/>
              </a:rPr>
              <a:t> &gt; Fonts</a:t>
            </a:r>
            <a:r>
              <a:rPr lang="de-DE" dirty="0"/>
              <a:t>“ </a:t>
            </a:r>
          </a:p>
          <a:p>
            <a:pPr lvl="2"/>
            <a:r>
              <a:rPr lang="de-DE" dirty="0"/>
              <a:t>Drag and </a:t>
            </a:r>
            <a:r>
              <a:rPr lang="de-DE" dirty="0" err="1"/>
              <a:t>drop</a:t>
            </a:r>
            <a:r>
              <a:rPr lang="de-DE" dirty="0"/>
              <a:t> „</a:t>
            </a:r>
            <a:r>
              <a:rPr lang="de-DE" dirty="0">
                <a:latin typeface="Consolas" panose="020B0609020204030204" pitchFamily="49" charset="0"/>
              </a:rPr>
              <a:t>Inconsolata-VariableFont_wdth,wght.ttf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drag-and-drop</a:t>
            </a:r>
            <a:r>
              <a:rPr lang="de-DE" dirty="0"/>
              <a:t>“ </a:t>
            </a:r>
            <a:r>
              <a:rPr lang="de-DE" dirty="0" err="1"/>
              <a:t>field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117290-896A-411D-9A9C-6B7913932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E7ED78-C847-4F9B-84EB-94E5AE876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06439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4FA211F-17DF-4AA3-9DD4-3C0B3744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possible R-</a:t>
            </a:r>
            <a:r>
              <a:rPr lang="de-DE" dirty="0" err="1"/>
              <a:t>package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AAAE9-B8FC-4FB1-84D6-A7CC8EF20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3AD0B1-17BE-479C-8117-FF025739C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A11817-2507-478C-A148-826CE0519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3944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4FA41-A8BC-435D-BC80-490A9BA4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Tukey‘s</a:t>
            </a:r>
            <a:r>
              <a:rPr lang="de-DE" dirty="0"/>
              <a:t> </a:t>
            </a:r>
            <a:r>
              <a:rPr lang="de-DE" dirty="0" err="1"/>
              <a:t>fence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1AE22B-F826-4A55-8F6C-225D6D718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8400" indent="0">
                  <a:buNone/>
                </a:pPr>
                <a:r>
                  <a:rPr lang="de-DE" dirty="0"/>
                  <a:t>A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detect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and extreme </a:t>
                </a:r>
                <a:r>
                  <a:rPr lang="de-DE" dirty="0" err="1"/>
                  <a:t>observations</a:t>
                </a:r>
                <a:endParaRPr lang="de-DE" dirty="0"/>
              </a:p>
              <a:p>
                <a:endParaRPr lang="de-DE" dirty="0"/>
              </a:p>
              <a:p>
                <a:pPr marL="68400" indent="0">
                  <a:buNone/>
                </a:pPr>
                <a:r>
                  <a:rPr lang="de-DE" dirty="0" err="1"/>
                  <a:t>Formulae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and </a:t>
                </a:r>
                <a:r>
                  <a:rPr lang="de-DE" dirty="0" err="1"/>
                  <a:t>upper</a:t>
                </a:r>
                <a:r>
                  <a:rPr lang="de-DE" dirty="0"/>
                  <a:t> </a:t>
                </a:r>
                <a:r>
                  <a:rPr lang="de-DE" dirty="0" err="1"/>
                  <a:t>bound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Tukey‘s</a:t>
                </a:r>
                <a:r>
                  <a:rPr lang="de-DE" dirty="0"/>
                  <a:t> </a:t>
                </a:r>
                <a:r>
                  <a:rPr lang="de-DE" dirty="0" err="1"/>
                  <a:t>fence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</a:rPr>
                  <a:t>Lower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</a:rPr>
                  <a:t>Upper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2"/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and </a:t>
                </a:r>
                <a:r>
                  <a:rPr lang="de-DE" dirty="0" err="1"/>
                  <a:t>upper</a:t>
                </a:r>
                <a:r>
                  <a:rPr lang="de-DE" dirty="0"/>
                  <a:t> </a:t>
                </a:r>
                <a:r>
                  <a:rPr lang="de-DE" dirty="0" err="1"/>
                  <a:t>quartiles</a:t>
                </a:r>
                <a:r>
                  <a:rPr lang="de-DE" dirty="0"/>
                  <a:t>, </a:t>
                </a:r>
                <a:r>
                  <a:rPr lang="de-DE" dirty="0" err="1"/>
                  <a:t>respectively</a:t>
                </a:r>
                <a:r>
                  <a:rPr lang="de-DE" dirty="0"/>
                  <a:t>,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scaling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typical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) 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=3.0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extreme </a:t>
                </a:r>
                <a:r>
                  <a:rPr lang="de-DE" dirty="0" err="1"/>
                  <a:t>values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1AE22B-F826-4A55-8F6C-225D6D718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550FC2-8535-432F-AED0-B1031A36E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E6696-AB3D-418B-9D21-C2BACA28E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2208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51B43-B307-4DA6-9423-003D55A7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76934-1604-4FE2-8BFC-BCD8F74C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Tukey‘s</a:t>
            </a:r>
            <a:r>
              <a:rPr lang="de-DE" dirty="0"/>
              <a:t> </a:t>
            </a:r>
            <a:r>
              <a:rPr lang="de-DE" dirty="0" err="1"/>
              <a:t>fence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either</a:t>
            </a:r>
            <a:endParaRPr lang="de-DE" dirty="0"/>
          </a:p>
          <a:p>
            <a:pPr lvl="1"/>
            <a:r>
              <a:rPr lang="de-DE" dirty="0" err="1"/>
              <a:t>Together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do) </a:t>
            </a:r>
            <a:r>
              <a:rPr lang="de-DE" dirty="0" err="1"/>
              <a:t>or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(and I </a:t>
            </a:r>
            <a:r>
              <a:rPr lang="de-DE" dirty="0" err="1"/>
              <a:t>help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Alternative </a:t>
            </a:r>
            <a:r>
              <a:rPr lang="de-DE" dirty="0" err="1"/>
              <a:t>Exercise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7B1E8F-62B5-4C8D-9009-2E200D374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C91DA2-FC7F-492C-8D25-F45057F594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92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950DA48-928B-4DC0-82F2-82358DD871D6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AB6B8BA-96A3-4BD2-806F-7D3B8EEC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B3059E91-D2DB-4FE5-B1BC-8348F03C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F8813A23-E580-4360-BA4D-60280DCF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1ED06FB-6B8A-4DE1-BF3F-946E130A231A}"/>
              </a:ext>
            </a:extLst>
          </p:cNvPr>
          <p:cNvSpPr/>
          <p:nvPr/>
        </p:nvSpPr>
        <p:spPr>
          <a:xfrm>
            <a:off x="8172400" y="379202"/>
            <a:ext cx="75247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708363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CC0A-244C-46B1-B7FB-998C5AFB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762"/>
            <a:ext cx="8229600" cy="857250"/>
          </a:xfrm>
        </p:spPr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436279-5D52-46A8-9C9F-6CA67721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latin typeface="Bahnschrift" panose="020B0502040204020203" pitchFamily="34" charset="0"/>
              </a:rPr>
              <a:t>(</a:t>
            </a:r>
            <a:r>
              <a:rPr lang="de-DE" sz="3200" dirty="0" err="1">
                <a:latin typeface="Bahnschrift" panose="020B0502040204020203" pitchFamily="34" charset="0"/>
              </a:rPr>
              <a:t>meta</a:t>
            </a:r>
            <a:r>
              <a:rPr lang="de-DE" sz="3200" dirty="0">
                <a:latin typeface="Bahnschrift" panose="020B0502040204020203" pitchFamily="34" charset="0"/>
              </a:rPr>
              <a:t>)</a:t>
            </a:r>
            <a:r>
              <a:rPr lang="de-DE" sz="3200" dirty="0" err="1">
                <a:latin typeface="Bahnschrift" panose="020B0502040204020203" pitchFamily="34" charset="0"/>
              </a:rPr>
              <a:t>data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 err="1">
                <a:latin typeface="Bahnschrift" panose="020B0502040204020203" pitchFamily="34" charset="0"/>
              </a:rPr>
              <a:t>Git</a:t>
            </a:r>
            <a:r>
              <a:rPr lang="de-DE" sz="3200" dirty="0">
                <a:latin typeface="Bahnschrift" panose="020B0502040204020203" pitchFamily="34" charset="0"/>
              </a:rPr>
              <a:t> and GitHub</a:t>
            </a:r>
          </a:p>
          <a:p>
            <a:r>
              <a:rPr lang="de-DE" sz="3200" dirty="0" err="1">
                <a:latin typeface="Bahnschrift" panose="020B0502040204020203" pitchFamily="34" charset="0"/>
              </a:rPr>
              <a:t>Testing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 err="1">
                <a:latin typeface="Bahnschrift" panose="020B0502040204020203" pitchFamily="34" charset="0"/>
              </a:rPr>
              <a:t>Vignettes</a:t>
            </a:r>
            <a:endParaRPr lang="de-DE" sz="3200" dirty="0">
              <a:latin typeface="Bahnschrift" panose="020B0502040204020203" pitchFamily="34" charset="0"/>
            </a:endParaRPr>
          </a:p>
          <a:p>
            <a:r>
              <a:rPr lang="de-DE" sz="3200" dirty="0">
                <a:latin typeface="Bahnschrift" panose="020B0502040204020203" pitchFamily="34" charset="0"/>
              </a:rPr>
              <a:t>C/C++ </a:t>
            </a:r>
            <a:r>
              <a:rPr lang="de-DE" sz="3200" dirty="0" err="1">
                <a:latin typeface="Bahnschrift" panose="020B0502040204020203" pitchFamily="34" charset="0"/>
              </a:rPr>
              <a:t>integration</a:t>
            </a:r>
            <a:endParaRPr lang="de-DE" sz="3200" dirty="0">
              <a:latin typeface="Bahnschrif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C52444-4337-4E74-8C8B-FF2E11750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4D93FC-34FA-4F39-B6E5-34364E554C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6356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(</a:t>
            </a:r>
            <a:r>
              <a:rPr lang="de-DE" dirty="0" err="1"/>
              <a:t>meta</a:t>
            </a:r>
            <a:r>
              <a:rPr lang="de-DE" dirty="0"/>
              <a:t>)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94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275493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C1B9AC-0DD3-4D4B-AF3B-63E8E7E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in 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7BFA73-2C5B-4761-850A-94F2A12E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E3871-23B2-4931-A6E5-283A30C9E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E1766-15BF-4ABE-8B11-11551D125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16768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96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830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35FED-94ED-4440-A0C0-FB61F080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1F4B1-F3DF-4A58-91CC-64CC7E1F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multiple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. Put </a:t>
            </a:r>
            <a:r>
              <a:rPr lang="de-DE" dirty="0" err="1"/>
              <a:t>data</a:t>
            </a:r>
            <a:r>
              <a:rPr lang="de-DE" dirty="0"/>
              <a:t> in …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binary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By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/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easier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sysdata.rda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(</a:t>
            </a:r>
            <a:r>
              <a:rPr lang="de-DE" dirty="0" err="1"/>
              <a:t>many</a:t>
            </a:r>
            <a:r>
              <a:rPr lang="de-DE" dirty="0"/>
              <a:t>)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objects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but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system.file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"mydata1.txt",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B9DA75-C526-4046-8C65-135A9589F8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DC7FA2-816F-458E-869A-2456A2D72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40029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Rdata</a:t>
            </a:r>
            <a:r>
              <a:rPr lang="de-DE" dirty="0"/>
              <a:t>)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  <a:p>
            <a:pPr lvl="1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save()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or</a:t>
            </a:r>
            <a:endParaRPr lang="de-DE" dirty="0"/>
          </a:p>
          <a:p>
            <a:pPr lvl="1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(df1, df2, …)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df1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df2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data.frames</a:t>
            </a:r>
            <a:r>
              <a:rPr lang="de-DE" dirty="0">
                <a:ea typeface="Inconsolata" panose="00000509000000000000" pitchFamily="49" charset="0"/>
              </a:rPr>
              <a:t>. This also </a:t>
            </a:r>
            <a:r>
              <a:rPr lang="de-DE" dirty="0" err="1">
                <a:ea typeface="Inconsolata" panose="00000509000000000000" pitchFamily="49" charset="0"/>
              </a:rPr>
              <a:t>creates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/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it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does</a:t>
            </a:r>
            <a:r>
              <a:rPr lang="de-DE" dirty="0">
                <a:ea typeface="Inconsolata" panose="00000509000000000000" pitchFamily="49" charset="0"/>
              </a:rPr>
              <a:t> not </a:t>
            </a:r>
            <a:r>
              <a:rPr lang="de-DE" dirty="0" err="1">
                <a:ea typeface="Inconsolata" panose="00000509000000000000" pitchFamily="49" charset="0"/>
              </a:rPr>
              <a:t>already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exist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yes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)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/>
              <a:t>Options: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easier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access</a:t>
            </a:r>
            <a:r>
              <a:rPr lang="de-DE" dirty="0">
                <a:sym typeface="Wingdings" panose="05000000000000000000" pitchFamily="2" charset="2"/>
              </a:rPr>
              <a:t> (just </a:t>
            </a:r>
            <a:r>
              <a:rPr lang="de-DE" dirty="0" err="1">
                <a:sym typeface="Wingdings" panose="05000000000000000000" pitchFamily="2" charset="2"/>
              </a:rPr>
              <a:t>write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data.frame</a:t>
            </a:r>
            <a:r>
              <a:rPr lang="de-DE" dirty="0">
                <a:sym typeface="Wingdings" panose="05000000000000000000" pitchFamily="2" charset="2"/>
              </a:rPr>
              <a:t>) and 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uses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explicitly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loaded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94367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Peculiarity</a:t>
            </a:r>
            <a:r>
              <a:rPr lang="de-DE" dirty="0"/>
              <a:t> :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documented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pre-processed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Add on:</a:t>
            </a:r>
          </a:p>
          <a:p>
            <a:pPr lvl="1"/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use_data_raw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also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pre-process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and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88754876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12415</Words>
  <Application>Microsoft Office PowerPoint</Application>
  <PresentationFormat>Bildschirmpräsentation (16:9)</PresentationFormat>
  <Paragraphs>1790</Paragraphs>
  <Slides>206</Slides>
  <Notes>40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206</vt:i4>
      </vt:variant>
    </vt:vector>
  </HeadingPairs>
  <TitlesOfParts>
    <vt:vector size="218" baseType="lpstr">
      <vt:lpstr>Bahnschrift</vt:lpstr>
      <vt:lpstr>Calibri</vt:lpstr>
      <vt:lpstr>Inconsolata</vt:lpstr>
      <vt:lpstr>Cambria Math</vt:lpstr>
      <vt:lpstr>Symbol</vt:lpstr>
      <vt:lpstr>Consolas</vt:lpstr>
      <vt:lpstr>Arial Unicode MS</vt:lpstr>
      <vt:lpstr>Wingdings</vt:lpstr>
      <vt:lpstr>Arial</vt:lpstr>
      <vt:lpstr>Courier New</vt:lpstr>
      <vt:lpstr>04_psychologie</vt:lpstr>
      <vt:lpstr>Image</vt:lpstr>
      <vt:lpstr>Building R-packages – basics</vt:lpstr>
      <vt:lpstr>Motivation</vt:lpstr>
      <vt:lpstr>Goal</vt:lpstr>
      <vt:lpstr>Reasons</vt:lpstr>
      <vt:lpstr>Setup</vt:lpstr>
      <vt:lpstr>Notes</vt:lpstr>
      <vt:lpstr>Packages needed in R</vt:lpstr>
      <vt:lpstr>Windows Setup</vt:lpstr>
      <vt:lpstr>Programs you need</vt:lpstr>
      <vt:lpstr>Programs you need</vt:lpstr>
      <vt:lpstr>macOS Setup</vt:lpstr>
      <vt:lpstr>Programs you need</vt:lpstr>
      <vt:lpstr>Main Literature</vt:lpstr>
      <vt:lpstr>Most important literature</vt:lpstr>
      <vt:lpstr>Additional literature</vt:lpstr>
      <vt:lpstr>Additional literature</vt:lpstr>
      <vt:lpstr>Structure of R-packages</vt:lpstr>
      <vt:lpstr>Learning objective</vt:lpstr>
      <vt:lpstr>Package – skeleton</vt:lpstr>
      <vt:lpstr>Package – restrictions</vt:lpstr>
      <vt:lpstr>Package name</vt:lpstr>
      <vt:lpstr>Package – make skeleton</vt:lpstr>
      <vt:lpstr>Package – make skeleton</vt:lpstr>
      <vt:lpstr>Short exercise</vt:lpstr>
      <vt:lpstr>Alternatives for building a package skeleton</vt:lpstr>
      <vt:lpstr>The five states of an R-package</vt:lpstr>
      <vt:lpstr>The five states of an R-package</vt:lpstr>
      <vt:lpstr>The five states of an R-package</vt:lpstr>
      <vt:lpstr>The five states of an R-package</vt:lpstr>
      <vt:lpstr>DESCRIPTION File</vt:lpstr>
      <vt:lpstr>Learning objective</vt:lpstr>
      <vt:lpstr>Prototype by WRE manual</vt:lpstr>
      <vt:lpstr>Mandatory fields</vt:lpstr>
      <vt:lpstr>Mandatory fields</vt:lpstr>
      <vt:lpstr>Mandatory fields</vt:lpstr>
      <vt:lpstr>Mandatory fields</vt:lpstr>
      <vt:lpstr>Mandatory fields</vt:lpstr>
      <vt:lpstr>Short exercise</vt:lpstr>
      <vt:lpstr>Optional fields</vt:lpstr>
      <vt:lpstr>Optional fields</vt:lpstr>
      <vt:lpstr>Optional fields</vt:lpstr>
      <vt:lpstr>Optional fields</vt:lpstr>
      <vt:lpstr>NAMESPACE File</vt:lpstr>
      <vt:lpstr>Learning objective</vt:lpstr>
      <vt:lpstr>NAMESPACE elements</vt:lpstr>
      <vt:lpstr>NAMESPACE elements</vt:lpstr>
      <vt:lpstr>The good news</vt:lpstr>
      <vt:lpstr>Help Files / Documentation</vt:lpstr>
      <vt:lpstr>Motivation</vt:lpstr>
      <vt:lpstr>Learning objective</vt:lpstr>
      <vt:lpstr>Documentation with roxygen2</vt:lpstr>
      <vt:lpstr>Prototyp of an R script describing a function</vt:lpstr>
      <vt:lpstr>Tags in roxygen2</vt:lpstr>
      <vt:lpstr>Tags in roxygen2</vt:lpstr>
      <vt:lpstr>Tags in roxygen2</vt:lpstr>
      <vt:lpstr>Workflow</vt:lpstr>
      <vt:lpstr>Short exercise</vt:lpstr>
      <vt:lpstr>Additional useful commands in brief</vt:lpstr>
      <vt:lpstr>Tags in roxygen2</vt:lpstr>
      <vt:lpstr>Tags in roxygen2</vt:lpstr>
      <vt:lpstr>Short exercise</vt:lpstr>
      <vt:lpstr>Data documentation</vt:lpstr>
      <vt:lpstr>Prototype of an R script for data documentation</vt:lpstr>
      <vt:lpstr>Tags in roxygen2</vt:lpstr>
      <vt:lpstr>Tags in roxygen2</vt:lpstr>
      <vt:lpstr>Package-overview documentation</vt:lpstr>
      <vt:lpstr>Prototype of package-overview documentation</vt:lpstr>
      <vt:lpstr>Formatting text</vt:lpstr>
      <vt:lpstr>Short exercise</vt:lpstr>
      <vt:lpstr>Alternative to roxygen2</vt:lpstr>
      <vt:lpstr>Terminal Commands and Alternatives</vt:lpstr>
      <vt:lpstr>Why learning the terminal commands</vt:lpstr>
      <vt:lpstr>Learning objective</vt:lpstr>
      <vt:lpstr>RStudio terminal</vt:lpstr>
      <vt:lpstr>RStudio terminal</vt:lpstr>
      <vt:lpstr>Navigation in the (RStudio) terminal (bash)</vt:lpstr>
      <vt:lpstr>Building and installing the basic package</vt:lpstr>
      <vt:lpstr>CRAN check</vt:lpstr>
      <vt:lpstr>Short exercise</vt:lpstr>
      <vt:lpstr>Build, check, and install using R functions</vt:lpstr>
      <vt:lpstr>.Rbuildignore</vt:lpstr>
      <vt:lpstr>Clean-up for building a bundled package</vt:lpstr>
      <vt:lpstr>Short exercise</vt:lpstr>
      <vt:lpstr>General Workflow</vt:lpstr>
      <vt:lpstr>Workflow</vt:lpstr>
      <vt:lpstr>Loading a source package into memory</vt:lpstr>
      <vt:lpstr>Short exercise</vt:lpstr>
      <vt:lpstr>Summary</vt:lpstr>
      <vt:lpstr>The most important commands</vt:lpstr>
      <vt:lpstr>A possible R-package</vt:lpstr>
      <vt:lpstr>Tukey‘s fence</vt:lpstr>
      <vt:lpstr>Exercise</vt:lpstr>
      <vt:lpstr>Other topics to discuss</vt:lpstr>
      <vt:lpstr>Building R-packages – (meta)data</vt:lpstr>
      <vt:lpstr>Data in packages</vt:lpstr>
      <vt:lpstr>Learning objective</vt:lpstr>
      <vt:lpstr>Options</vt:lpstr>
      <vt:lpstr>Exported data</vt:lpstr>
      <vt:lpstr>Exported data</vt:lpstr>
      <vt:lpstr>Internal data</vt:lpstr>
      <vt:lpstr>Internal data</vt:lpstr>
      <vt:lpstr>Raw data</vt:lpstr>
      <vt:lpstr>Data for vignettes and tests</vt:lpstr>
      <vt:lpstr>Large data</vt:lpstr>
      <vt:lpstr>CITATION</vt:lpstr>
      <vt:lpstr>Learning objective</vt:lpstr>
      <vt:lpstr>Citing R-packages</vt:lpstr>
      <vt:lpstr>inst/CITATION</vt:lpstr>
      <vt:lpstr>Building R-packages – Git and GitHub</vt:lpstr>
      <vt:lpstr>Learning objective</vt:lpstr>
      <vt:lpstr>Git and GitHub</vt:lpstr>
      <vt:lpstr>Integration in RStudio</vt:lpstr>
      <vt:lpstr>Terminal basics repetition</vt:lpstr>
      <vt:lpstr>Setup</vt:lpstr>
      <vt:lpstr>Setup</vt:lpstr>
      <vt:lpstr>Local Git repository</vt:lpstr>
      <vt:lpstr>Local Git repository</vt:lpstr>
      <vt:lpstr>Short exercise</vt:lpstr>
      <vt:lpstr>Track changes</vt:lpstr>
      <vt:lpstr>Track changes – Terminal </vt:lpstr>
      <vt:lpstr>Record changes</vt:lpstr>
      <vt:lpstr>Record changes</vt:lpstr>
      <vt:lpstr>Record changes – Terminal </vt:lpstr>
      <vt:lpstr>Commit – best practice</vt:lpstr>
      <vt:lpstr>Ignoring files: .gitignore</vt:lpstr>
      <vt:lpstr>Workflow</vt:lpstr>
      <vt:lpstr>Go back to your last commit</vt:lpstr>
      <vt:lpstr>Short exercise</vt:lpstr>
      <vt:lpstr>Connect your Project with GitHub (only once)</vt:lpstr>
      <vt:lpstr>Updating your GitHub Repo (after each change)</vt:lpstr>
      <vt:lpstr>Short exercise</vt:lpstr>
      <vt:lpstr>Push and Pull</vt:lpstr>
      <vt:lpstr>Pull</vt:lpstr>
      <vt:lpstr>Merging problems</vt:lpstr>
      <vt:lpstr>Merging problems</vt:lpstr>
      <vt:lpstr>Building R-packages – Testing</vt:lpstr>
      <vt:lpstr>Motivation</vt:lpstr>
      <vt:lpstr>Learning objective</vt:lpstr>
      <vt:lpstr>Package testthat 3rd edition</vt:lpstr>
      <vt:lpstr>Workflow</vt:lpstr>
      <vt:lpstr>Running tests</vt:lpstr>
      <vt:lpstr>Example of a test file</vt:lpstr>
      <vt:lpstr>Test file structure</vt:lpstr>
      <vt:lpstr>Expectations</vt:lpstr>
      <vt:lpstr>Expectations</vt:lpstr>
      <vt:lpstr>Expectations</vt:lpstr>
      <vt:lpstr>Expectations</vt:lpstr>
      <vt:lpstr>Expectations</vt:lpstr>
      <vt:lpstr>Expectations</vt:lpstr>
      <vt:lpstr>More information on testthat</vt:lpstr>
      <vt:lpstr>Alternatives</vt:lpstr>
      <vt:lpstr>Exercise</vt:lpstr>
      <vt:lpstr>Building R-packages – Vignettes</vt:lpstr>
      <vt:lpstr>Learning objective</vt:lpstr>
      <vt:lpstr>Package vignettes</vt:lpstr>
      <vt:lpstr>Packages rmarkdown and knitr</vt:lpstr>
      <vt:lpstr>Workflow</vt:lpstr>
      <vt:lpstr>Vignette template (yaml code)</vt:lpstr>
      <vt:lpstr>Fields title, author, date</vt:lpstr>
      <vt:lpstr>Field output</vt:lpstr>
      <vt:lpstr>Field vignette</vt:lpstr>
      <vt:lpstr>Vignette template (knitting options)</vt:lpstr>
      <vt:lpstr>(R)Markdown</vt:lpstr>
      <vt:lpstr>(R)Markdown</vt:lpstr>
      <vt:lpstr>(R)Markdown</vt:lpstr>
      <vt:lpstr>(R)Markdown</vt:lpstr>
      <vt:lpstr>Exercise</vt:lpstr>
      <vt:lpstr>Some common problems</vt:lpstr>
      <vt:lpstr>More on using rmarkdown</vt:lpstr>
      <vt:lpstr>Building R-packages – C/C++ integration</vt:lpstr>
      <vt:lpstr>Learning objective</vt:lpstr>
      <vt:lpstr>Benefits and drawbacks</vt:lpstr>
      <vt:lpstr>The basic structure</vt:lpstr>
      <vt:lpstr>The basic structure</vt:lpstr>
      <vt:lpstr>A basic .cpp file example</vt:lpstr>
      <vt:lpstr>A .cpp file example – outsource code</vt:lpstr>
      <vt:lpstr>Outsourced code (.cpp and .h)</vt:lpstr>
      <vt:lpstr>Makevars and Makevars.win – Flags </vt:lpstr>
      <vt:lpstr>&lt;pkgname&gt;_init.c</vt:lpstr>
      <vt:lpstr>&lt;pkgname&gt;_init.c</vt:lpstr>
      <vt:lpstr>Native C/C++ integration</vt:lpstr>
      <vt:lpstr>Wrapping file</vt:lpstr>
      <vt:lpstr>A wrapping file example</vt:lpstr>
      <vt:lpstr>Convert R objects to C/C++ objects</vt:lpstr>
      <vt:lpstr>INTEGER() and REAL() functions</vt:lpstr>
      <vt:lpstr>CHAR() function</vt:lpstr>
      <vt:lpstr>Protecting your output R objects</vt:lpstr>
      <vt:lpstr>Protecting your output R objects</vt:lpstr>
      <vt:lpstr>Protecting your output R objects</vt:lpstr>
      <vt:lpstr>What to consider next</vt:lpstr>
      <vt:lpstr>R function with .Call to C++</vt:lpstr>
      <vt:lpstr>What to consider</vt:lpstr>
      <vt:lpstr>Workflow</vt:lpstr>
      <vt:lpstr>C++ integration via Rcpp</vt:lpstr>
      <vt:lpstr>Literature</vt:lpstr>
      <vt:lpstr>Package Rcpp</vt:lpstr>
      <vt:lpstr>What to do next</vt:lpstr>
      <vt:lpstr>R function with .Call to C++</vt:lpstr>
      <vt:lpstr>Workflow</vt:lpstr>
      <vt:lpstr>General rules for C++ code</vt:lpstr>
      <vt:lpstr>C/C++ functions</vt:lpstr>
      <vt:lpstr>Check for user interruption</vt:lpstr>
      <vt:lpstr>Random number generator</vt:lpstr>
      <vt:lpstr>Winbuilder</vt:lpstr>
      <vt:lpstr>References</vt:lpstr>
      <vt:lpstr>PowerPoint-Präsentation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1090</cp:revision>
  <dcterms:created xsi:type="dcterms:W3CDTF">2022-01-20T10:44:10Z</dcterms:created>
  <dcterms:modified xsi:type="dcterms:W3CDTF">2022-07-03T14:22:59Z</dcterms:modified>
</cp:coreProperties>
</file>